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5" r:id="rId9"/>
    <p:sldId id="266" r:id="rId10"/>
    <p:sldId id="267" r:id="rId11"/>
    <p:sldId id="26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60"/>
  </p:normalViewPr>
  <p:slideViewPr>
    <p:cSldViewPr>
      <p:cViewPr varScale="1">
        <p:scale>
          <a:sx n="73" d="100"/>
          <a:sy n="73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952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500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007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994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613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60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89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71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689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661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78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AA649-30CF-4A1E-A36C-E19034502B8D}" type="datetimeFigureOut">
              <a:rPr lang="en-US" smtClean="0"/>
              <a:t>4/25/2011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2F3396-19FC-498D-A311-96B1F751A9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0122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Shape, Space, and </a:t>
            </a:r>
            <a:r>
              <a:rPr lang="en-US" dirty="0" smtClean="0"/>
              <a:t>Landscapes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01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7455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Background</a:t>
            </a:r>
            <a:r>
              <a:rPr lang="en-US" dirty="0"/>
              <a:t> – the area that looks farthest from the viewer.  Near the horizon line.  Smallest objects.</a:t>
            </a:r>
          </a:p>
          <a:p>
            <a:endParaRPr lang="en-US" dirty="0"/>
          </a:p>
        </p:txBody>
      </p:sp>
      <p:pic>
        <p:nvPicPr>
          <p:cNvPr id="6" name="Picture 2" descr="http://daen.theamk.com/art/Monet/monet.bath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754" y="1447800"/>
            <a:ext cx="585032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Arrow Connector 6"/>
          <p:cNvCxnSpPr/>
          <p:nvPr/>
        </p:nvCxnSpPr>
        <p:spPr>
          <a:xfrm>
            <a:off x="2362200" y="1600200"/>
            <a:ext cx="5334000" cy="106680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2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foreground, middle ground, and background work together to create a sense of space on a two-dimensional surface.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04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Shape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Shape</a:t>
            </a:r>
            <a:r>
              <a:rPr lang="en-US" dirty="0"/>
              <a:t> - A 2-dimensional area that has defined edges, and has a height and width but no </a:t>
            </a:r>
            <a:r>
              <a:rPr lang="en-US" dirty="0" smtClean="0"/>
              <a:t>depth.</a:t>
            </a:r>
          </a:p>
          <a:p>
            <a:pPr lvl="1"/>
            <a:r>
              <a:rPr lang="en-US" dirty="0" smtClean="0"/>
              <a:t>One of the Elements of Art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61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Geometric Vs. Organic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648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Geometric Shape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/>
              <a:t>– Precise shape with uniform sides, often found in man-made objects.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Organic Shape</a:t>
            </a:r>
            <a:r>
              <a:rPr lang="en-US" dirty="0"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r>
              <a:rPr lang="en-US" dirty="0"/>
              <a:t>– Shape or form found in nature.  Free form.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5638800" y="1600200"/>
            <a:ext cx="990600" cy="1066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6477000" y="1219200"/>
            <a:ext cx="1371600" cy="990600"/>
          </a:xfrm>
          <a:prstGeom prst="triangle">
            <a:avLst>
              <a:gd name="adj" fmla="val 50000"/>
            </a:avLst>
          </a:prstGeom>
          <a:solidFill>
            <a:srgbClr val="FF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Oval 6"/>
          <p:cNvSpPr>
            <a:spLocks noChangeArrowheads="1"/>
          </p:cNvSpPr>
          <p:nvPr/>
        </p:nvSpPr>
        <p:spPr bwMode="auto">
          <a:xfrm>
            <a:off x="7239000" y="1981200"/>
            <a:ext cx="1295400" cy="1219200"/>
          </a:xfrm>
          <a:prstGeom prst="ellipse">
            <a:avLst/>
          </a:prstGeom>
          <a:solidFill>
            <a:srgbClr val="CC99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Freeform 7"/>
          <p:cNvSpPr>
            <a:spLocks/>
          </p:cNvSpPr>
          <p:nvPr/>
        </p:nvSpPr>
        <p:spPr bwMode="auto">
          <a:xfrm>
            <a:off x="7239000" y="3810000"/>
            <a:ext cx="1282700" cy="1714500"/>
          </a:xfrm>
          <a:custGeom>
            <a:avLst/>
            <a:gdLst>
              <a:gd name="T0" fmla="*/ 240 w 808"/>
              <a:gd name="T1" fmla="*/ 144 h 1080"/>
              <a:gd name="T2" fmla="*/ 48 w 808"/>
              <a:gd name="T3" fmla="*/ 384 h 1080"/>
              <a:gd name="T4" fmla="*/ 528 w 808"/>
              <a:gd name="T5" fmla="*/ 576 h 1080"/>
              <a:gd name="T6" fmla="*/ 144 w 808"/>
              <a:gd name="T7" fmla="*/ 672 h 1080"/>
              <a:gd name="T8" fmla="*/ 240 w 808"/>
              <a:gd name="T9" fmla="*/ 1056 h 1080"/>
              <a:gd name="T10" fmla="*/ 720 w 808"/>
              <a:gd name="T11" fmla="*/ 816 h 1080"/>
              <a:gd name="T12" fmla="*/ 768 w 808"/>
              <a:gd name="T13" fmla="*/ 576 h 1080"/>
              <a:gd name="T14" fmla="*/ 672 w 808"/>
              <a:gd name="T15" fmla="*/ 432 h 1080"/>
              <a:gd name="T16" fmla="*/ 576 w 808"/>
              <a:gd name="T17" fmla="*/ 144 h 1080"/>
              <a:gd name="T18" fmla="*/ 384 w 808"/>
              <a:gd name="T19" fmla="*/ 0 h 1080"/>
              <a:gd name="T20" fmla="*/ 240 w 808"/>
              <a:gd name="T21" fmla="*/ 144 h 10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808" h="1080">
                <a:moveTo>
                  <a:pt x="240" y="144"/>
                </a:moveTo>
                <a:cubicBezTo>
                  <a:pt x="184" y="208"/>
                  <a:pt x="0" y="312"/>
                  <a:pt x="48" y="384"/>
                </a:cubicBezTo>
                <a:cubicBezTo>
                  <a:pt x="96" y="456"/>
                  <a:pt x="512" y="528"/>
                  <a:pt x="528" y="576"/>
                </a:cubicBezTo>
                <a:cubicBezTo>
                  <a:pt x="544" y="624"/>
                  <a:pt x="192" y="592"/>
                  <a:pt x="144" y="672"/>
                </a:cubicBezTo>
                <a:cubicBezTo>
                  <a:pt x="96" y="752"/>
                  <a:pt x="144" y="1032"/>
                  <a:pt x="240" y="1056"/>
                </a:cubicBezTo>
                <a:cubicBezTo>
                  <a:pt x="336" y="1080"/>
                  <a:pt x="632" y="896"/>
                  <a:pt x="720" y="816"/>
                </a:cubicBezTo>
                <a:cubicBezTo>
                  <a:pt x="808" y="736"/>
                  <a:pt x="776" y="640"/>
                  <a:pt x="768" y="576"/>
                </a:cubicBezTo>
                <a:cubicBezTo>
                  <a:pt x="760" y="512"/>
                  <a:pt x="704" y="504"/>
                  <a:pt x="672" y="432"/>
                </a:cubicBezTo>
                <a:cubicBezTo>
                  <a:pt x="640" y="360"/>
                  <a:pt x="624" y="216"/>
                  <a:pt x="576" y="144"/>
                </a:cubicBezTo>
                <a:cubicBezTo>
                  <a:pt x="528" y="72"/>
                  <a:pt x="448" y="0"/>
                  <a:pt x="384" y="0"/>
                </a:cubicBezTo>
                <a:cubicBezTo>
                  <a:pt x="320" y="0"/>
                  <a:pt x="296" y="80"/>
                  <a:pt x="240" y="144"/>
                </a:cubicBezTo>
                <a:close/>
              </a:path>
            </a:pathLst>
          </a:custGeom>
          <a:solidFill>
            <a:srgbClr val="FF99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0" name="Freeform 8"/>
          <p:cNvSpPr>
            <a:spLocks/>
          </p:cNvSpPr>
          <p:nvPr/>
        </p:nvSpPr>
        <p:spPr bwMode="auto">
          <a:xfrm>
            <a:off x="7010400" y="3505200"/>
            <a:ext cx="622300" cy="939800"/>
          </a:xfrm>
          <a:custGeom>
            <a:avLst/>
            <a:gdLst>
              <a:gd name="T0" fmla="*/ 248 w 392"/>
              <a:gd name="T1" fmla="*/ 584 h 592"/>
              <a:gd name="T2" fmla="*/ 8 w 392"/>
              <a:gd name="T3" fmla="*/ 296 h 592"/>
              <a:gd name="T4" fmla="*/ 296 w 392"/>
              <a:gd name="T5" fmla="*/ 8 h 592"/>
              <a:gd name="T6" fmla="*/ 392 w 392"/>
              <a:gd name="T7" fmla="*/ 344 h 592"/>
              <a:gd name="T8" fmla="*/ 248 w 392"/>
              <a:gd name="T9" fmla="*/ 584 h 5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92" h="592">
                <a:moveTo>
                  <a:pt x="248" y="584"/>
                </a:moveTo>
                <a:cubicBezTo>
                  <a:pt x="184" y="576"/>
                  <a:pt x="0" y="392"/>
                  <a:pt x="8" y="296"/>
                </a:cubicBezTo>
                <a:cubicBezTo>
                  <a:pt x="16" y="200"/>
                  <a:pt x="232" y="0"/>
                  <a:pt x="296" y="8"/>
                </a:cubicBezTo>
                <a:cubicBezTo>
                  <a:pt x="360" y="16"/>
                  <a:pt x="392" y="248"/>
                  <a:pt x="392" y="344"/>
                </a:cubicBezTo>
                <a:cubicBezTo>
                  <a:pt x="392" y="440"/>
                  <a:pt x="312" y="592"/>
                  <a:pt x="248" y="584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Freeform 11"/>
          <p:cNvSpPr>
            <a:spLocks/>
          </p:cNvSpPr>
          <p:nvPr/>
        </p:nvSpPr>
        <p:spPr bwMode="auto">
          <a:xfrm>
            <a:off x="6400800" y="4724400"/>
            <a:ext cx="1219200" cy="1168400"/>
          </a:xfrm>
          <a:custGeom>
            <a:avLst/>
            <a:gdLst>
              <a:gd name="T0" fmla="*/ 512 w 1136"/>
              <a:gd name="T1" fmla="*/ 1024 h 1120"/>
              <a:gd name="T2" fmla="*/ 32 w 1136"/>
              <a:gd name="T3" fmla="*/ 448 h 1120"/>
              <a:gd name="T4" fmla="*/ 320 w 1136"/>
              <a:gd name="T5" fmla="*/ 64 h 1120"/>
              <a:gd name="T6" fmla="*/ 656 w 1136"/>
              <a:gd name="T7" fmla="*/ 64 h 1120"/>
              <a:gd name="T8" fmla="*/ 896 w 1136"/>
              <a:gd name="T9" fmla="*/ 160 h 1120"/>
              <a:gd name="T10" fmla="*/ 1088 w 1136"/>
              <a:gd name="T11" fmla="*/ 400 h 1120"/>
              <a:gd name="T12" fmla="*/ 608 w 1136"/>
              <a:gd name="T13" fmla="*/ 1024 h 1120"/>
              <a:gd name="T14" fmla="*/ 512 w 1136"/>
              <a:gd name="T15" fmla="*/ 1024 h 11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136" h="1120">
                <a:moveTo>
                  <a:pt x="512" y="1024"/>
                </a:moveTo>
                <a:cubicBezTo>
                  <a:pt x="416" y="928"/>
                  <a:pt x="64" y="608"/>
                  <a:pt x="32" y="448"/>
                </a:cubicBezTo>
                <a:cubicBezTo>
                  <a:pt x="0" y="288"/>
                  <a:pt x="216" y="128"/>
                  <a:pt x="320" y="64"/>
                </a:cubicBezTo>
                <a:cubicBezTo>
                  <a:pt x="424" y="0"/>
                  <a:pt x="560" y="48"/>
                  <a:pt x="656" y="64"/>
                </a:cubicBezTo>
                <a:cubicBezTo>
                  <a:pt x="752" y="80"/>
                  <a:pt x="824" y="104"/>
                  <a:pt x="896" y="160"/>
                </a:cubicBezTo>
                <a:cubicBezTo>
                  <a:pt x="968" y="216"/>
                  <a:pt x="1136" y="256"/>
                  <a:pt x="1088" y="400"/>
                </a:cubicBezTo>
                <a:cubicBezTo>
                  <a:pt x="1040" y="544"/>
                  <a:pt x="704" y="928"/>
                  <a:pt x="608" y="1024"/>
                </a:cubicBezTo>
                <a:cubicBezTo>
                  <a:pt x="512" y="1120"/>
                  <a:pt x="608" y="1120"/>
                  <a:pt x="512" y="1024"/>
                </a:cubicBezTo>
                <a:close/>
              </a:path>
            </a:pathLst>
          </a:cu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Freeform 12"/>
          <p:cNvSpPr>
            <a:spLocks/>
          </p:cNvSpPr>
          <p:nvPr/>
        </p:nvSpPr>
        <p:spPr bwMode="auto">
          <a:xfrm>
            <a:off x="5029200" y="3352800"/>
            <a:ext cx="2159000" cy="2044700"/>
          </a:xfrm>
          <a:custGeom>
            <a:avLst/>
            <a:gdLst>
              <a:gd name="T0" fmla="*/ 624 w 1360"/>
              <a:gd name="T1" fmla="*/ 592 h 1288"/>
              <a:gd name="T2" fmla="*/ 384 w 1360"/>
              <a:gd name="T3" fmla="*/ 256 h 1288"/>
              <a:gd name="T4" fmla="*/ 576 w 1360"/>
              <a:gd name="T5" fmla="*/ 16 h 1288"/>
              <a:gd name="T6" fmla="*/ 816 w 1360"/>
              <a:gd name="T7" fmla="*/ 160 h 1288"/>
              <a:gd name="T8" fmla="*/ 768 w 1360"/>
              <a:gd name="T9" fmla="*/ 544 h 1288"/>
              <a:gd name="T10" fmla="*/ 1104 w 1360"/>
              <a:gd name="T11" fmla="*/ 352 h 1288"/>
              <a:gd name="T12" fmla="*/ 1296 w 1360"/>
              <a:gd name="T13" fmla="*/ 496 h 1288"/>
              <a:gd name="T14" fmla="*/ 1296 w 1360"/>
              <a:gd name="T15" fmla="*/ 688 h 1288"/>
              <a:gd name="T16" fmla="*/ 912 w 1360"/>
              <a:gd name="T17" fmla="*/ 688 h 1288"/>
              <a:gd name="T18" fmla="*/ 1104 w 1360"/>
              <a:gd name="T19" fmla="*/ 928 h 1288"/>
              <a:gd name="T20" fmla="*/ 1056 w 1360"/>
              <a:gd name="T21" fmla="*/ 1216 h 1288"/>
              <a:gd name="T22" fmla="*/ 864 w 1360"/>
              <a:gd name="T23" fmla="*/ 1216 h 1288"/>
              <a:gd name="T24" fmla="*/ 768 w 1360"/>
              <a:gd name="T25" fmla="*/ 784 h 1288"/>
              <a:gd name="T26" fmla="*/ 624 w 1360"/>
              <a:gd name="T27" fmla="*/ 1216 h 1288"/>
              <a:gd name="T28" fmla="*/ 384 w 1360"/>
              <a:gd name="T29" fmla="*/ 1168 h 1288"/>
              <a:gd name="T30" fmla="*/ 384 w 1360"/>
              <a:gd name="T31" fmla="*/ 976 h 1288"/>
              <a:gd name="T32" fmla="*/ 624 w 1360"/>
              <a:gd name="T33" fmla="*/ 784 h 1288"/>
              <a:gd name="T34" fmla="*/ 192 w 1360"/>
              <a:gd name="T35" fmla="*/ 784 h 1288"/>
              <a:gd name="T36" fmla="*/ 0 w 1360"/>
              <a:gd name="T37" fmla="*/ 592 h 1288"/>
              <a:gd name="T38" fmla="*/ 192 w 1360"/>
              <a:gd name="T39" fmla="*/ 448 h 1288"/>
              <a:gd name="T40" fmla="*/ 624 w 1360"/>
              <a:gd name="T41" fmla="*/ 592 h 12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360" h="1288">
                <a:moveTo>
                  <a:pt x="624" y="592"/>
                </a:moveTo>
                <a:cubicBezTo>
                  <a:pt x="656" y="560"/>
                  <a:pt x="392" y="352"/>
                  <a:pt x="384" y="256"/>
                </a:cubicBezTo>
                <a:cubicBezTo>
                  <a:pt x="376" y="160"/>
                  <a:pt x="504" y="32"/>
                  <a:pt x="576" y="16"/>
                </a:cubicBezTo>
                <a:cubicBezTo>
                  <a:pt x="648" y="0"/>
                  <a:pt x="784" y="72"/>
                  <a:pt x="816" y="160"/>
                </a:cubicBezTo>
                <a:cubicBezTo>
                  <a:pt x="848" y="248"/>
                  <a:pt x="720" y="512"/>
                  <a:pt x="768" y="544"/>
                </a:cubicBezTo>
                <a:cubicBezTo>
                  <a:pt x="816" y="576"/>
                  <a:pt x="1016" y="360"/>
                  <a:pt x="1104" y="352"/>
                </a:cubicBezTo>
                <a:cubicBezTo>
                  <a:pt x="1192" y="344"/>
                  <a:pt x="1264" y="440"/>
                  <a:pt x="1296" y="496"/>
                </a:cubicBezTo>
                <a:cubicBezTo>
                  <a:pt x="1328" y="552"/>
                  <a:pt x="1360" y="656"/>
                  <a:pt x="1296" y="688"/>
                </a:cubicBezTo>
                <a:cubicBezTo>
                  <a:pt x="1232" y="720"/>
                  <a:pt x="944" y="648"/>
                  <a:pt x="912" y="688"/>
                </a:cubicBezTo>
                <a:cubicBezTo>
                  <a:pt x="880" y="728"/>
                  <a:pt x="1080" y="840"/>
                  <a:pt x="1104" y="928"/>
                </a:cubicBezTo>
                <a:cubicBezTo>
                  <a:pt x="1128" y="1016"/>
                  <a:pt x="1096" y="1168"/>
                  <a:pt x="1056" y="1216"/>
                </a:cubicBezTo>
                <a:cubicBezTo>
                  <a:pt x="1016" y="1264"/>
                  <a:pt x="912" y="1288"/>
                  <a:pt x="864" y="1216"/>
                </a:cubicBezTo>
                <a:cubicBezTo>
                  <a:pt x="816" y="1144"/>
                  <a:pt x="808" y="784"/>
                  <a:pt x="768" y="784"/>
                </a:cubicBezTo>
                <a:cubicBezTo>
                  <a:pt x="728" y="784"/>
                  <a:pt x="688" y="1152"/>
                  <a:pt x="624" y="1216"/>
                </a:cubicBezTo>
                <a:cubicBezTo>
                  <a:pt x="560" y="1280"/>
                  <a:pt x="424" y="1208"/>
                  <a:pt x="384" y="1168"/>
                </a:cubicBezTo>
                <a:cubicBezTo>
                  <a:pt x="344" y="1128"/>
                  <a:pt x="344" y="1040"/>
                  <a:pt x="384" y="976"/>
                </a:cubicBezTo>
                <a:cubicBezTo>
                  <a:pt x="424" y="912"/>
                  <a:pt x="656" y="816"/>
                  <a:pt x="624" y="784"/>
                </a:cubicBezTo>
                <a:cubicBezTo>
                  <a:pt x="592" y="752"/>
                  <a:pt x="296" y="816"/>
                  <a:pt x="192" y="784"/>
                </a:cubicBezTo>
                <a:cubicBezTo>
                  <a:pt x="88" y="752"/>
                  <a:pt x="0" y="648"/>
                  <a:pt x="0" y="592"/>
                </a:cubicBezTo>
                <a:cubicBezTo>
                  <a:pt x="0" y="536"/>
                  <a:pt x="88" y="448"/>
                  <a:pt x="192" y="448"/>
                </a:cubicBezTo>
                <a:cubicBezTo>
                  <a:pt x="296" y="448"/>
                  <a:pt x="592" y="624"/>
                  <a:pt x="624" y="592"/>
                </a:cubicBezTo>
                <a:close/>
              </a:path>
            </a:pathLst>
          </a:cu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2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ibiblio.org/wm/paint/auth/gris/gris.picass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908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0" y="3833038"/>
            <a:ext cx="299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Portrait of Picasso by Juan Gris</a:t>
            </a:r>
            <a:endParaRPr lang="en-US" sz="1600" dirty="0"/>
          </a:p>
        </p:txBody>
      </p:sp>
      <p:pic>
        <p:nvPicPr>
          <p:cNvPr id="1028" name="Picture 4" descr="http://www.writedesignonline.com/history-culture/klee.tunisian-garden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784" y="2658101"/>
            <a:ext cx="293370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968534" y="6491143"/>
            <a:ext cx="299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Tunisian Gardens by Paul Klee</a:t>
            </a:r>
            <a:endParaRPr lang="en-US" sz="1600" dirty="0"/>
          </a:p>
        </p:txBody>
      </p:sp>
      <p:pic>
        <p:nvPicPr>
          <p:cNvPr id="1030" name="Picture 6" descr="http://www.lichtensteiger.de/Images/broadway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3385" y="32657"/>
            <a:ext cx="3040615" cy="3070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6133865" y="3124200"/>
            <a:ext cx="2990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Broadway Boogie </a:t>
            </a:r>
            <a:r>
              <a:rPr lang="en-US" sz="1600" dirty="0" err="1" smtClean="0"/>
              <a:t>Woogie</a:t>
            </a:r>
            <a:r>
              <a:rPr lang="en-US" sz="1600" dirty="0" smtClean="0"/>
              <a:t> by Piet Mondrian</a:t>
            </a:r>
          </a:p>
        </p:txBody>
      </p:sp>
    </p:spTree>
    <p:extLst>
      <p:ext uri="{BB962C8B-B14F-4D97-AF65-F5344CB8AC3E}">
        <p14:creationId xmlns:p14="http://schemas.microsoft.com/office/powerpoint/2010/main" val="349982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290" y="3051172"/>
            <a:ext cx="299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Irises by Vincent Van Gogh</a:t>
            </a:r>
            <a:endParaRPr lang="en-US" sz="1600" dirty="0"/>
          </a:p>
        </p:txBody>
      </p:sp>
      <p:pic>
        <p:nvPicPr>
          <p:cNvPr id="4100" name="Picture 4" descr="http://static.howstuffworks.com/gif/vincent-van-gogh-paintings-from-saint-remy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8100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http://www.ibiblio.org/wm/paint/auth/matisse/matisse.mme-matisse-madra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369" y="2363714"/>
            <a:ext cx="3067050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003369" y="6247099"/>
            <a:ext cx="2990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Portrait of Madame Matisse by Henri Matisse</a:t>
            </a:r>
            <a:endParaRPr lang="en-US" sz="1600" dirty="0"/>
          </a:p>
        </p:txBody>
      </p:sp>
      <p:pic>
        <p:nvPicPr>
          <p:cNvPr id="4104" name="Picture 8" descr="Joan Miró. The Waggon Tracks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060" y="0"/>
            <a:ext cx="3518043" cy="3389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6149340" y="3416932"/>
            <a:ext cx="299085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Wagon Tracks by Joan </a:t>
            </a:r>
            <a:r>
              <a:rPr lang="en-US" sz="1600" dirty="0" err="1" smtClean="0"/>
              <a:t>Miro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3239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Space</a:t>
            </a:r>
            <a:r>
              <a:rPr lang="en-US" dirty="0" smtClean="0"/>
              <a:t> – the area in or around an object</a:t>
            </a:r>
          </a:p>
          <a:p>
            <a:pPr lvl="1"/>
            <a:r>
              <a:rPr lang="en-US" dirty="0" smtClean="0"/>
              <a:t>One of the Elements of Art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Positive Space </a:t>
            </a:r>
            <a:r>
              <a:rPr lang="en-US" dirty="0" smtClean="0"/>
              <a:t>– the object</a:t>
            </a:r>
          </a:p>
          <a:p>
            <a:pPr lvl="1"/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Negative Space </a:t>
            </a:r>
            <a:r>
              <a:rPr lang="en-US" dirty="0" smtClean="0"/>
              <a:t>– the area around the 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43200" y="3962400"/>
            <a:ext cx="3581400" cy="2362200"/>
          </a:xfrm>
          <a:prstGeom prst="rect">
            <a:avLst/>
          </a:prstGeom>
          <a:solidFill>
            <a:schemeClr val="tx1"/>
          </a:solidFill>
          <a:ln>
            <a:solidFill>
              <a:schemeClr val="bg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nut 6"/>
          <p:cNvSpPr/>
          <p:nvPr/>
        </p:nvSpPr>
        <p:spPr>
          <a:xfrm>
            <a:off x="2971800" y="4225017"/>
            <a:ext cx="1193800" cy="112204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Donut 7"/>
          <p:cNvSpPr/>
          <p:nvPr/>
        </p:nvSpPr>
        <p:spPr>
          <a:xfrm>
            <a:off x="3742146" y="4772977"/>
            <a:ext cx="1193800" cy="112204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4648200" y="4582477"/>
            <a:ext cx="1193800" cy="1122046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4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Landscape</a:t>
            </a:r>
            <a:r>
              <a:rPr lang="en-US" dirty="0" smtClean="0"/>
              <a:t> – an outdoor scene viewed from a distance </a:t>
            </a:r>
            <a:endParaRPr lang="en-US" dirty="0"/>
          </a:p>
        </p:txBody>
      </p:sp>
      <p:pic>
        <p:nvPicPr>
          <p:cNvPr id="5122" name="Picture 2" descr="Claude Monet. Red Poppies at Argenteuil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2667000"/>
            <a:ext cx="5410200" cy="4025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497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674554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Foreground</a:t>
            </a:r>
            <a:r>
              <a:rPr lang="en-US" dirty="0"/>
              <a:t> – the area the looks closet to the viewer.  Largest objects.</a:t>
            </a:r>
          </a:p>
          <a:p>
            <a:endParaRPr lang="en-US" dirty="0"/>
          </a:p>
        </p:txBody>
      </p:sp>
      <p:pic>
        <p:nvPicPr>
          <p:cNvPr id="4" name="Picture 2" descr="http://daen.theamk.com/art/Monet/monet.bath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754" y="1447800"/>
            <a:ext cx="585032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752600" y="5334000"/>
            <a:ext cx="3276600" cy="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475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Landscapes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600200"/>
            <a:ext cx="29337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Middle Ground </a:t>
            </a:r>
            <a:r>
              <a:rPr lang="en-US" dirty="0"/>
              <a:t>– the area between the foreground and the background</a:t>
            </a:r>
          </a:p>
          <a:p>
            <a:endParaRPr lang="en-US" dirty="0"/>
          </a:p>
        </p:txBody>
      </p:sp>
      <p:pic>
        <p:nvPicPr>
          <p:cNvPr id="5" name="Picture 2" descr="http://daen.theamk.com/art/Monet/monet.bathi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754" y="1447800"/>
            <a:ext cx="5850321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V="1">
            <a:off x="1752600" y="3771900"/>
            <a:ext cx="2743200" cy="156210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284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</TotalTime>
  <Words>207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Shape, Space, and Landscapes</vt:lpstr>
      <vt:lpstr>Shape</vt:lpstr>
      <vt:lpstr>Geometric Vs. Organic</vt:lpstr>
      <vt:lpstr>PowerPoint Presentation</vt:lpstr>
      <vt:lpstr>PowerPoint Presentation</vt:lpstr>
      <vt:lpstr>Space</vt:lpstr>
      <vt:lpstr>Landscapes</vt:lpstr>
      <vt:lpstr>Landscapes</vt:lpstr>
      <vt:lpstr>Landscapes</vt:lpstr>
      <vt:lpstr>Landscapes</vt:lpstr>
      <vt:lpstr>Landscapes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 and Landscapes</dc:title>
  <dc:creator>Authorized User</dc:creator>
  <cp:lastModifiedBy>Authorized User</cp:lastModifiedBy>
  <cp:revision>5</cp:revision>
  <dcterms:created xsi:type="dcterms:W3CDTF">2011-03-31T16:48:56Z</dcterms:created>
  <dcterms:modified xsi:type="dcterms:W3CDTF">2011-04-25T12:45:56Z</dcterms:modified>
</cp:coreProperties>
</file>