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5" r:id="rId5"/>
    <p:sldId id="264" r:id="rId6"/>
    <p:sldId id="266" r:id="rId7"/>
    <p:sldId id="257" r:id="rId8"/>
    <p:sldId id="258" r:id="rId9"/>
    <p:sldId id="259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AE02"/>
    <a:srgbClr val="6010B8"/>
    <a:srgbClr val="D60093"/>
    <a:srgbClr val="30065A"/>
    <a:srgbClr val="2AA47B"/>
    <a:srgbClr val="979700"/>
    <a:srgbClr val="FF3000"/>
    <a:srgbClr val="8BFF00"/>
    <a:srgbClr val="FFB500"/>
    <a:srgbClr val="6E6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6EC5-1CED-4B73-B816-DBF99C75BEF5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E1F83-ACA7-40A4-B588-9CBA1E721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3D1FF-5280-4DE8-A5F7-A3F981769E4F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A82D-1EA9-4F23-A838-1AEEA70CA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25FD-4219-4A36-9F5E-6C997EA8E586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FF24-FAAA-4D12-B1EE-5CDC370EF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A688B-3D6B-4C9D-BD11-E21C5547471B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DDB5A-0292-49D2-87F6-1297B1273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BA4F9-B539-4BFD-9FEF-5B3F71B9CABA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AF897-819A-47EB-86C0-B2AA7B667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5077-67F5-4B39-A82F-839DDD41210F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FD1D-5D33-4896-AE57-AD7E4635A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0930-37A4-4987-8C5C-8403CBE38ABA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CC1B4-A7A1-435C-AECC-848D426F1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CD9C-490F-4EED-8B15-BE847DCAF255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0914-C880-4629-8C6A-D44DF6417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3534-1534-414B-B488-9045B006B9C1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3D84E-DF24-4657-B62F-FCC9DBFE8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C1CC-D710-4C99-9650-BBEE3ABBE9C3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5A5FE-72E0-4357-B6C3-5537A9A9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F9E05-D9D5-4D84-AFC4-6EC4225D25FF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0126-1630-4484-B30B-5E8D4BFFA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0243AF-5210-4D15-ACDF-B7A852C6393F}" type="datetimeFigureOut">
              <a:rPr lang="en-US"/>
              <a:pPr>
                <a:defRPr/>
              </a:pPr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32B2B9-0B04-4F0F-961D-F6E10A638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791200"/>
          </a:xfrm>
          <a:ln>
            <a:solidFill>
              <a:srgbClr val="4F81BD"/>
            </a:solidFill>
          </a:ln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Braggadocio"/>
                <a:ea typeface="Braggadocio"/>
                <a:cs typeface="Braggadocio"/>
              </a:rPr>
              <a:t>C</a:t>
            </a:r>
            <a:r>
              <a:rPr lang="en-US" sz="8000" smtClean="0">
                <a:solidFill>
                  <a:srgbClr val="FF6600"/>
                </a:solidFill>
                <a:latin typeface="Braggadocio"/>
                <a:ea typeface="Braggadocio"/>
                <a:cs typeface="Braggadocio"/>
              </a:rPr>
              <a:t>o</a:t>
            </a:r>
            <a:r>
              <a:rPr lang="en-US" sz="8000" smtClean="0">
                <a:solidFill>
                  <a:srgbClr val="FFFF00"/>
                </a:solidFill>
                <a:latin typeface="Braggadocio"/>
                <a:ea typeface="Braggadocio"/>
                <a:cs typeface="Braggadocio"/>
              </a:rPr>
              <a:t>l</a:t>
            </a:r>
            <a:r>
              <a:rPr lang="en-US" sz="8000" smtClean="0">
                <a:solidFill>
                  <a:srgbClr val="008000"/>
                </a:solidFill>
                <a:latin typeface="Braggadocio"/>
                <a:ea typeface="Braggadocio"/>
                <a:cs typeface="Braggadocio"/>
              </a:rPr>
              <a:t>o</a:t>
            </a:r>
            <a:r>
              <a:rPr lang="en-US" sz="8000" smtClean="0">
                <a:solidFill>
                  <a:srgbClr val="0000FF"/>
                </a:solidFill>
                <a:latin typeface="Braggadocio"/>
                <a:ea typeface="Braggadocio"/>
                <a:cs typeface="Braggadocio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Intensity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Intensity - The </a:t>
            </a:r>
            <a:r>
              <a:rPr lang="en-US" dirty="0" smtClean="0"/>
              <a:t>brightness or dullness of a hue</a:t>
            </a:r>
          </a:p>
        </p:txBody>
      </p:sp>
      <p:sp>
        <p:nvSpPr>
          <p:cNvPr id="4" name="Oval 3"/>
          <p:cNvSpPr/>
          <p:nvPr/>
        </p:nvSpPr>
        <p:spPr>
          <a:xfrm>
            <a:off x="2057400" y="3276600"/>
            <a:ext cx="1371600" cy="1371600"/>
          </a:xfrm>
          <a:prstGeom prst="ellipse">
            <a:avLst/>
          </a:prstGeom>
          <a:solidFill>
            <a:srgbClr val="D2D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" y="3276600"/>
            <a:ext cx="13716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29000" y="3276600"/>
            <a:ext cx="1371600" cy="1371600"/>
          </a:xfrm>
          <a:prstGeom prst="ellipse">
            <a:avLst/>
          </a:prstGeom>
          <a:solidFill>
            <a:srgbClr val="A9AA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00600" y="3276600"/>
            <a:ext cx="1371600" cy="1371600"/>
          </a:xfrm>
          <a:prstGeom prst="ellipse">
            <a:avLst/>
          </a:prstGeom>
          <a:solidFill>
            <a:srgbClr val="9797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172200" y="3276600"/>
            <a:ext cx="1371600" cy="1371600"/>
          </a:xfrm>
          <a:prstGeom prst="ellipse">
            <a:avLst/>
          </a:prstGeom>
          <a:solidFill>
            <a:srgbClr val="7D7E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43800" y="3276600"/>
            <a:ext cx="1371600" cy="1371600"/>
          </a:xfrm>
          <a:prstGeom prst="ellipse">
            <a:avLst/>
          </a:prstGeom>
          <a:solidFill>
            <a:srgbClr val="6E6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914400" y="4876800"/>
            <a:ext cx="1304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alibri" pitchFamily="34" charset="0"/>
              </a:rPr>
              <a:t>bright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14600" y="5257800"/>
            <a:ext cx="502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9" name="Rectangle 22"/>
          <p:cNvSpPr>
            <a:spLocks noChangeArrowheads="1"/>
          </p:cNvSpPr>
          <p:nvPr/>
        </p:nvSpPr>
        <p:spPr bwMode="auto">
          <a:xfrm>
            <a:off x="7805738" y="4876800"/>
            <a:ext cx="881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alibri" pitchFamily="34" charset="0"/>
              </a:rPr>
              <a:t>dull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Complementary Colors</a:t>
            </a:r>
          </a:p>
        </p:txBody>
      </p:sp>
      <p:sp>
        <p:nvSpPr>
          <p:cNvPr id="4" name="Oval 3"/>
          <p:cNvSpPr/>
          <p:nvPr/>
        </p:nvSpPr>
        <p:spPr>
          <a:xfrm>
            <a:off x="1600200" y="2057400"/>
            <a:ext cx="1371600" cy="137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00200" y="3429000"/>
            <a:ext cx="1371600" cy="137160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19800" y="3429000"/>
            <a:ext cx="1371600" cy="13716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86200" y="3429000"/>
            <a:ext cx="1371600" cy="1371600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86200" y="2057400"/>
            <a:ext cx="13716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19800" y="2057400"/>
            <a:ext cx="1371600" cy="13716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" y="5562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Complementary colors are directly across from each other on the color wheel.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Primary Colors</a:t>
            </a:r>
          </a:p>
        </p:txBody>
      </p:sp>
      <p:sp>
        <p:nvSpPr>
          <p:cNvPr id="5" name="Oval 4"/>
          <p:cNvSpPr/>
          <p:nvPr/>
        </p:nvSpPr>
        <p:spPr>
          <a:xfrm>
            <a:off x="3886200" y="2590800"/>
            <a:ext cx="13716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00200" y="2590800"/>
            <a:ext cx="1371600" cy="137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19800" y="2590800"/>
            <a:ext cx="1371600" cy="13716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114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123509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4114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48768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primary colors make up all the other colors.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Primary colors cannot be made by mixing colors together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Secondary Colors</a:t>
            </a:r>
          </a:p>
        </p:txBody>
      </p:sp>
      <p:sp>
        <p:nvSpPr>
          <p:cNvPr id="5" name="Oval 4"/>
          <p:cNvSpPr/>
          <p:nvPr/>
        </p:nvSpPr>
        <p:spPr>
          <a:xfrm>
            <a:off x="3886200" y="2590800"/>
            <a:ext cx="1371600" cy="137160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00200" y="2590800"/>
            <a:ext cx="1371600" cy="13716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19800" y="2590800"/>
            <a:ext cx="1371600" cy="1371600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 flipV="1">
            <a:off x="1600200" y="3962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 flipV="1">
            <a:off x="2514600" y="3962400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 flipV="1">
            <a:off x="3886200" y="3962400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 flipV="1">
            <a:off x="4800600" y="3962400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 flipV="1">
            <a:off x="6934200" y="3962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 flipV="1">
            <a:off x="6019800" y="3962400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lus 13"/>
          <p:cNvSpPr/>
          <p:nvPr/>
        </p:nvSpPr>
        <p:spPr>
          <a:xfrm>
            <a:off x="6553200" y="4038600"/>
            <a:ext cx="381000" cy="381000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lus 14"/>
          <p:cNvSpPr/>
          <p:nvPr/>
        </p:nvSpPr>
        <p:spPr>
          <a:xfrm>
            <a:off x="2057400" y="4038600"/>
            <a:ext cx="381000" cy="381000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Plus 15"/>
          <p:cNvSpPr/>
          <p:nvPr/>
        </p:nvSpPr>
        <p:spPr>
          <a:xfrm>
            <a:off x="4343400" y="4000500"/>
            <a:ext cx="381000" cy="381000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76400" y="4508863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4482737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34100" y="448273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iolet</a:t>
            </a:r>
          </a:p>
          <a:p>
            <a:pPr algn="ctr"/>
            <a:r>
              <a:rPr lang="en-US" dirty="0" smtClean="0"/>
              <a:t>(purple)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" y="535385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secondary colors are made by mixing two primary colors together.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Colors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30383" y="1600200"/>
            <a:ext cx="1371600" cy="1371600"/>
          </a:xfrm>
          <a:prstGeom prst="ellipse">
            <a:avLst/>
          </a:prstGeom>
          <a:solidFill>
            <a:srgbClr val="FF3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47800" y="3910149"/>
            <a:ext cx="1371600" cy="1371600"/>
          </a:xfrm>
          <a:prstGeom prst="ellipse">
            <a:avLst/>
          </a:prstGeom>
          <a:solidFill>
            <a:srgbClr val="2AA4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62400" y="3910149"/>
            <a:ext cx="1371600" cy="1371600"/>
          </a:xfrm>
          <a:prstGeom prst="ellipse">
            <a:avLst/>
          </a:prstGeom>
          <a:solidFill>
            <a:srgbClr val="6010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553200" y="3886200"/>
            <a:ext cx="1371600" cy="1371600"/>
          </a:xfrm>
          <a:prstGeom prst="ellipse">
            <a:avLst/>
          </a:prstGeom>
          <a:solidFill>
            <a:srgbClr val="D600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62400" y="1600200"/>
            <a:ext cx="1371600" cy="13716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53200" y="1600200"/>
            <a:ext cx="1371600" cy="1371600"/>
          </a:xfrm>
          <a:prstGeom prst="ellipse">
            <a:avLst/>
          </a:prstGeom>
          <a:solidFill>
            <a:srgbClr val="7DAE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30382" y="3124200"/>
            <a:ext cx="672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red-orange	    		yellow-orange			yellow-green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86691" y="5409587"/>
            <a:ext cx="672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lue-green	    			blue-violet			violet-red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4637" y="5823244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tertiary colors are made by mixing a primary and a secondary color together.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Color Wheel</a:t>
            </a:r>
          </a:p>
        </p:txBody>
      </p:sp>
      <p:pic>
        <p:nvPicPr>
          <p:cNvPr id="21506" name="Content Placeholder 3" descr="colorwheel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9915" r="-49915"/>
          <a:stretch>
            <a:fillRect/>
          </a:stretch>
        </p:blipFill>
        <p:spPr>
          <a:xfrm>
            <a:off x="-228600" y="1417638"/>
            <a:ext cx="9677400" cy="5322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Properties of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Hue</a:t>
            </a:r>
          </a:p>
          <a:p>
            <a:r>
              <a:rPr lang="en-US" dirty="0" smtClean="0"/>
              <a:t>Value</a:t>
            </a:r>
          </a:p>
          <a:p>
            <a:r>
              <a:rPr lang="en-US" dirty="0" smtClean="0"/>
              <a:t>Intensity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Hue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Hue - The </a:t>
            </a:r>
            <a:r>
              <a:rPr lang="en-US" dirty="0" smtClean="0"/>
              <a:t>name of a color in the color spectrum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2362200"/>
            <a:ext cx="11430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124200" y="236220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What hue is this square?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3886200"/>
            <a:ext cx="11430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3124200" y="4064000"/>
            <a:ext cx="419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What hue is this circle?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876300" y="5334000"/>
            <a:ext cx="1143000" cy="1066800"/>
          </a:xfrm>
          <a:prstGeom prst="triangle">
            <a:avLst/>
          </a:prstGeom>
          <a:solidFill>
            <a:srgbClr val="66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2171700" y="5334000"/>
            <a:ext cx="1143000" cy="10668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3276600" y="556260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What hue are these triangles?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Value</a:t>
            </a:r>
            <a:endParaRPr lang="en-US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Tint = hue + white</a:t>
            </a:r>
          </a:p>
          <a:p>
            <a:pPr eaLnBrk="1" hangingPunct="1"/>
            <a:r>
              <a:rPr lang="en-US" dirty="0" smtClean="0"/>
              <a:t>Shade = hue + black</a:t>
            </a:r>
          </a:p>
        </p:txBody>
      </p:sp>
      <p:sp>
        <p:nvSpPr>
          <p:cNvPr id="4" name="Oval 3"/>
          <p:cNvSpPr/>
          <p:nvPr/>
        </p:nvSpPr>
        <p:spPr>
          <a:xfrm>
            <a:off x="4114800" y="3810000"/>
            <a:ext cx="914400" cy="914400"/>
          </a:xfrm>
          <a:prstGeom prst="ellipse">
            <a:avLst/>
          </a:prstGeom>
          <a:solidFill>
            <a:srgbClr val="00B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3810000"/>
            <a:ext cx="914400" cy="91440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43600" y="3810000"/>
            <a:ext cx="914400" cy="914400"/>
          </a:xfrm>
          <a:prstGeom prst="ellipse">
            <a:avLst/>
          </a:prstGeom>
          <a:solidFill>
            <a:srgbClr val="00450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3810000"/>
            <a:ext cx="914400" cy="914400"/>
          </a:xfrm>
          <a:prstGeom prst="ellipse">
            <a:avLst/>
          </a:prstGeom>
          <a:solidFill>
            <a:srgbClr val="00D8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0" y="3810000"/>
            <a:ext cx="914400" cy="914400"/>
          </a:xfrm>
          <a:prstGeom prst="ellipse">
            <a:avLst/>
          </a:prstGeom>
          <a:solidFill>
            <a:srgbClr val="33FF9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4800" y="4724400"/>
            <a:ext cx="914400" cy="914400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4724400"/>
            <a:ext cx="914400" cy="914400"/>
          </a:xfrm>
          <a:prstGeom prst="ellipse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4724400"/>
            <a:ext cx="914400" cy="914400"/>
          </a:xfrm>
          <a:prstGeom prst="ellipse">
            <a:avLst/>
          </a:prstGeom>
          <a:solidFill>
            <a:srgbClr val="0D014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4724400"/>
            <a:ext cx="9144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4724400"/>
            <a:ext cx="914400" cy="9144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657601" y="4876800"/>
            <a:ext cx="2743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740819" y="4877594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5" name="TextBox 16"/>
          <p:cNvSpPr txBox="1">
            <a:spLocks noChangeArrowheads="1"/>
          </p:cNvSpPr>
          <p:nvPr/>
        </p:nvSpPr>
        <p:spPr bwMode="auto">
          <a:xfrm>
            <a:off x="5181600" y="32766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shades</a:t>
            </a:r>
          </a:p>
        </p:txBody>
      </p:sp>
      <p:sp>
        <p:nvSpPr>
          <p:cNvPr id="15376" name="TextBox 17"/>
          <p:cNvSpPr txBox="1">
            <a:spLocks noChangeArrowheads="1"/>
          </p:cNvSpPr>
          <p:nvPr/>
        </p:nvSpPr>
        <p:spPr bwMode="auto">
          <a:xfrm>
            <a:off x="2819400" y="33020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tints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Tint or Shade?</a:t>
            </a:r>
          </a:p>
        </p:txBody>
      </p:sp>
      <p:sp>
        <p:nvSpPr>
          <p:cNvPr id="4" name="Rectangle 3"/>
          <p:cNvSpPr/>
          <p:nvPr/>
        </p:nvSpPr>
        <p:spPr>
          <a:xfrm>
            <a:off x="954088" y="1417638"/>
            <a:ext cx="1782762" cy="178276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7600" y="1417638"/>
            <a:ext cx="1782763" cy="1782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00788" y="1417638"/>
            <a:ext cx="1782762" cy="17827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27438" y="3581400"/>
            <a:ext cx="1782762" cy="1782763"/>
          </a:xfrm>
          <a:prstGeom prst="rect">
            <a:avLst/>
          </a:prstGeom>
          <a:solidFill>
            <a:srgbClr val="0340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00788" y="3581400"/>
            <a:ext cx="1782762" cy="1782763"/>
          </a:xfrm>
          <a:prstGeom prst="rect">
            <a:avLst/>
          </a:prstGeom>
          <a:solidFill>
            <a:srgbClr val="0123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54088" y="3581400"/>
            <a:ext cx="1782762" cy="1782763"/>
          </a:xfrm>
          <a:prstGeom prst="rect">
            <a:avLst/>
          </a:prstGeom>
          <a:solidFill>
            <a:srgbClr val="E0FF9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573088" y="1417638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1.</a:t>
            </a:r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3276600" y="1417638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2.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5919788" y="1417638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3.</a:t>
            </a: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573088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</a:t>
            </a:r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3246438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</a:t>
            </a:r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5919788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Color</vt:lpstr>
      <vt:lpstr>Primary Colors</vt:lpstr>
      <vt:lpstr>Secondary Colors</vt:lpstr>
      <vt:lpstr>Tertiary Colors</vt:lpstr>
      <vt:lpstr>Color Wheel</vt:lpstr>
      <vt:lpstr>Three Properties of Color</vt:lpstr>
      <vt:lpstr>Hue</vt:lpstr>
      <vt:lpstr>Value</vt:lpstr>
      <vt:lpstr>Tint or Shade?</vt:lpstr>
      <vt:lpstr>Intensity</vt:lpstr>
      <vt:lpstr>Complementary Colors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</dc:title>
  <dc:creator>Augusta Kuchinski</dc:creator>
  <cp:lastModifiedBy>Authorized User</cp:lastModifiedBy>
  <cp:revision>14</cp:revision>
  <dcterms:created xsi:type="dcterms:W3CDTF">2008-11-02T20:27:14Z</dcterms:created>
  <dcterms:modified xsi:type="dcterms:W3CDTF">2011-12-14T13:58:03Z</dcterms:modified>
</cp:coreProperties>
</file>