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0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1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0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1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9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8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0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6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2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1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98176-31D3-49D4-901B-6A6902CE587B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91BE5-C302-4F20-9BE3-728316C90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0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68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mixture of a color with white, which increases </a:t>
            </a:r>
            <a:r>
              <a:rPr lang="en-US" dirty="0" smtClean="0"/>
              <a:t>lightness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Red </a:t>
            </a:r>
            <a:r>
              <a:rPr lang="en-US" dirty="0" smtClean="0"/>
              <a:t>+ white=</a:t>
            </a:r>
            <a:r>
              <a:rPr lang="en-US" dirty="0" smtClean="0">
                <a:solidFill>
                  <a:srgbClr val="FF0066"/>
                </a:solidFill>
              </a:rPr>
              <a:t>pink</a:t>
            </a:r>
          </a:p>
          <a:p>
            <a:pPr marL="0" indent="0">
              <a:buNone/>
            </a:pPr>
            <a:endParaRPr lang="en-US" dirty="0">
              <a:solidFill>
                <a:srgbClr val="FF0066"/>
              </a:solidFill>
            </a:endParaRPr>
          </a:p>
        </p:txBody>
      </p:sp>
      <p:pic>
        <p:nvPicPr>
          <p:cNvPr id="5122" name="Picture 2" descr="198xNxcolor-wheel-t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715" y="3236595"/>
            <a:ext cx="3621405" cy="362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3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mixture of a color with black, which reduces lightness</a:t>
            </a:r>
          </a:p>
        </p:txBody>
      </p:sp>
      <p:pic>
        <p:nvPicPr>
          <p:cNvPr id="3074" name="Picture 2" descr="http://color-wheel-artist.com/wp-content/uploads/2015/07/198xNxcolor-wheel-sha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160" y="3383280"/>
            <a:ext cx="3129280" cy="312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5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Tint or Shade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8088" y="1498673"/>
            <a:ext cx="1782762" cy="162069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1" y="1498673"/>
            <a:ext cx="1782763" cy="162069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24788" y="1498673"/>
            <a:ext cx="1782762" cy="16206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51438" y="3662435"/>
            <a:ext cx="1782762" cy="1620694"/>
          </a:xfrm>
          <a:prstGeom prst="rect">
            <a:avLst/>
          </a:prstGeom>
          <a:solidFill>
            <a:srgbClr val="2A42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24788" y="3662435"/>
            <a:ext cx="1782762" cy="1620694"/>
          </a:xfrm>
          <a:prstGeom prst="rect">
            <a:avLst/>
          </a:prstGeom>
          <a:solidFill>
            <a:srgbClr val="CFAFE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78088" y="3662435"/>
            <a:ext cx="1782762" cy="162069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2097088" y="1417639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1.</a:t>
            </a:r>
          </a:p>
        </p:txBody>
      </p:sp>
      <p:sp>
        <p:nvSpPr>
          <p:cNvPr id="16393" name="TextBox 11"/>
          <p:cNvSpPr txBox="1">
            <a:spLocks noChangeArrowheads="1"/>
          </p:cNvSpPr>
          <p:nvPr/>
        </p:nvSpPr>
        <p:spPr bwMode="auto">
          <a:xfrm>
            <a:off x="4800600" y="1417639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2.</a:t>
            </a:r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7443788" y="1417639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3.</a:t>
            </a: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>
            <a:off x="2097088" y="3581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4.</a:t>
            </a:r>
          </a:p>
        </p:txBody>
      </p:sp>
      <p:sp>
        <p:nvSpPr>
          <p:cNvPr id="16396" name="TextBox 14"/>
          <p:cNvSpPr txBox="1">
            <a:spLocks noChangeArrowheads="1"/>
          </p:cNvSpPr>
          <p:nvPr/>
        </p:nvSpPr>
        <p:spPr bwMode="auto">
          <a:xfrm>
            <a:off x="4770438" y="3581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5.</a:t>
            </a:r>
          </a:p>
        </p:txBody>
      </p:sp>
      <p:sp>
        <p:nvSpPr>
          <p:cNvPr id="16397" name="TextBox 15"/>
          <p:cNvSpPr txBox="1">
            <a:spLocks noChangeArrowheads="1"/>
          </p:cNvSpPr>
          <p:nvPr/>
        </p:nvSpPr>
        <p:spPr bwMode="auto">
          <a:xfrm>
            <a:off x="7443788" y="3581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30644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mixture of a color with gray, or by both tinting and shading</a:t>
            </a:r>
          </a:p>
        </p:txBody>
      </p:sp>
      <p:pic>
        <p:nvPicPr>
          <p:cNvPr id="2050" name="Picture 2" descr="http://color-wheel-artist.com/wp-content/uploads/2015/07/198xNxcolor-wheel-t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680" y="3284220"/>
            <a:ext cx="3027680" cy="302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58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Complimentary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Complimentary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Colors opposite each other on the color wheel</a:t>
            </a:r>
          </a:p>
          <a:p>
            <a:r>
              <a:rPr lang="en-US" dirty="0" smtClean="0"/>
              <a:t>When </a:t>
            </a:r>
            <a:r>
              <a:rPr lang="en-US" dirty="0"/>
              <a:t>placed next to each other, they create the strongest contrast for those particular two </a:t>
            </a:r>
            <a:r>
              <a:rPr lang="en-US" dirty="0" smtClean="0"/>
              <a:t>colors.</a:t>
            </a:r>
          </a:p>
          <a:p>
            <a:r>
              <a:rPr lang="en-US" dirty="0" smtClean="0"/>
              <a:t>When</a:t>
            </a:r>
            <a:r>
              <a:rPr lang="en-US" dirty="0"/>
              <a:t> combined, cancel each other out. This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means that when they are combined, they </a:t>
            </a:r>
            <a:br>
              <a:rPr lang="en-US" dirty="0" smtClean="0"/>
            </a:br>
            <a:r>
              <a:rPr lang="en-US" dirty="0" smtClean="0"/>
              <a:t>produce </a:t>
            </a:r>
            <a:r>
              <a:rPr lang="en-US" dirty="0"/>
              <a:t>a </a:t>
            </a:r>
            <a:r>
              <a:rPr lang="en-US" dirty="0" smtClean="0"/>
              <a:t>brown or grey-scale color</a:t>
            </a:r>
            <a:endParaRPr lang="en-US" dirty="0"/>
          </a:p>
        </p:txBody>
      </p:sp>
      <p:pic>
        <p:nvPicPr>
          <p:cNvPr id="4098" name="Picture 2" descr="http://www.tigercolor.com/Images/Complementar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60" y="3093085"/>
            <a:ext cx="3561715" cy="356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dab1nmslvvntp.cloudfront.net/wp-content/uploads/2012/10/complimenta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84184"/>
            <a:ext cx="4593568" cy="227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5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Analogous colors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Analogous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</a:t>
            </a:r>
            <a:r>
              <a:rPr lang="en-US" dirty="0"/>
              <a:t>of three colors that are next to each other on the color </a:t>
            </a:r>
            <a:r>
              <a:rPr lang="en-US" dirty="0" smtClean="0"/>
              <a:t>wheel</a:t>
            </a:r>
          </a:p>
          <a:p>
            <a:r>
              <a:rPr lang="en-US" dirty="0" smtClean="0"/>
              <a:t>One color is </a:t>
            </a:r>
            <a:r>
              <a:rPr lang="en-US" dirty="0"/>
              <a:t>the dominant color, which tends to be a primary or secondary color, and one on either side of the color. 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orange</a:t>
            </a:r>
            <a:r>
              <a:rPr lang="en-US" dirty="0"/>
              <a:t>, and </a:t>
            </a:r>
            <a:r>
              <a:rPr lang="en-US" b="1" dirty="0">
                <a:solidFill>
                  <a:srgbClr val="FF0066"/>
                </a:solidFill>
              </a:rPr>
              <a:t>red-violet</a:t>
            </a:r>
            <a:r>
              <a:rPr lang="en-US" dirty="0"/>
              <a:t> are examples</a:t>
            </a:r>
          </a:p>
        </p:txBody>
      </p:sp>
      <p:pic>
        <p:nvPicPr>
          <p:cNvPr id="1026" name="Picture 2" descr="http://www.tigercolor.com/Images/Analogou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400" y="3798888"/>
            <a:ext cx="2865755" cy="286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2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Warm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Warm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yellows, oranges, and reds </a:t>
            </a:r>
            <a:r>
              <a:rPr lang="en-US" dirty="0"/>
              <a:t>of the color spectrum, associated with fire, heat, sun, and </a:t>
            </a:r>
            <a:r>
              <a:rPr lang="en-US" b="1" dirty="0" smtClean="0"/>
              <a:t>warmer </a:t>
            </a:r>
            <a:r>
              <a:rPr lang="en-US" dirty="0" smtClean="0"/>
              <a:t>temperatures</a:t>
            </a:r>
            <a:endParaRPr lang="en-US" dirty="0"/>
          </a:p>
        </p:txBody>
      </p:sp>
      <p:pic>
        <p:nvPicPr>
          <p:cNvPr id="5122" name="Picture 2" descr="Warm col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540" y="2518203"/>
            <a:ext cx="4131311" cy="410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32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greens, blues, and purples of the color spectrum, associated with water, sky, ice, and </a:t>
            </a:r>
            <a:r>
              <a:rPr lang="en-US" b="1" dirty="0" smtClean="0"/>
              <a:t>cooler </a:t>
            </a:r>
            <a:r>
              <a:rPr lang="en-US" dirty="0" smtClean="0"/>
              <a:t>temperatures</a:t>
            </a:r>
          </a:p>
          <a:p>
            <a:endParaRPr lang="en-US" dirty="0"/>
          </a:p>
        </p:txBody>
      </p:sp>
      <p:pic>
        <p:nvPicPr>
          <p:cNvPr id="6146" name="Picture 2" descr="http://brebru.com/art/cool_color_whe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321" y="2976995"/>
            <a:ext cx="3354070" cy="333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5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Monochromatic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0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Monochromatic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the colors (tints, tones, and shades) of a single hue.</a:t>
            </a:r>
          </a:p>
        </p:txBody>
      </p:sp>
      <p:pic>
        <p:nvPicPr>
          <p:cNvPr id="8194" name="Picture 2" descr="https://upload.wikimedia.org/wikipedia/commons/thumb/1/1a/CPT-Websites-monochrome.svg/2000px-CPT-Websites-monochrom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136" y="2674619"/>
            <a:ext cx="3942504" cy="390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9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group of colors from which all other colors can be obtained by mixing.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www.colourtherapyhealing.com/colour/images/primary-colours-subtracti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74" y="2431573"/>
            <a:ext cx="4187826" cy="418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93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color resulting from the mixing of two primary colors.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595" y="2591435"/>
            <a:ext cx="4775119" cy="358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ugustana.edu/users/arwalters/design/colo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341" y="2435870"/>
            <a:ext cx="4061460" cy="376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4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Tertiary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Tertiary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Tertiary colors are combinations of primary and secondary </a:t>
            </a:r>
            <a:r>
              <a:rPr lang="en-US" dirty="0" smtClean="0"/>
              <a:t>colors.</a:t>
            </a:r>
            <a:endParaRPr lang="en-US" dirty="0"/>
          </a:p>
          <a:p>
            <a:r>
              <a:rPr lang="en-US" dirty="0"/>
              <a:t>There are six tertiary </a:t>
            </a:r>
            <a:r>
              <a:rPr lang="en-US" dirty="0" smtClean="0"/>
              <a:t>colors:</a:t>
            </a:r>
          </a:p>
          <a:p>
            <a:pPr lvl="1"/>
            <a:r>
              <a:rPr lang="en-US" dirty="0" smtClean="0"/>
              <a:t>red-orange</a:t>
            </a:r>
          </a:p>
          <a:p>
            <a:pPr lvl="1"/>
            <a:r>
              <a:rPr lang="en-US" dirty="0" smtClean="0"/>
              <a:t>yellow-orange </a:t>
            </a:r>
          </a:p>
          <a:p>
            <a:pPr lvl="1"/>
            <a:r>
              <a:rPr lang="en-US" dirty="0" smtClean="0"/>
              <a:t>yellow-green </a:t>
            </a:r>
          </a:p>
          <a:p>
            <a:pPr lvl="1"/>
            <a:r>
              <a:rPr lang="en-US" dirty="0" smtClean="0"/>
              <a:t>blue-green </a:t>
            </a:r>
          </a:p>
          <a:p>
            <a:pPr lvl="1"/>
            <a:r>
              <a:rPr lang="en-US" dirty="0" smtClean="0"/>
              <a:t>blue-violet</a:t>
            </a:r>
          </a:p>
          <a:p>
            <a:pPr lvl="1"/>
            <a:r>
              <a:rPr lang="en-US" dirty="0" smtClean="0"/>
              <a:t>red-violet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2050" name="Picture 2" descr="Tertiary Colou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572" y="2766060"/>
            <a:ext cx="4147186" cy="414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5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238</Words>
  <Application>Microsoft Office PowerPoint</Application>
  <PresentationFormat>Widescreen</PresentationFormat>
  <Paragraphs>54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Color</vt:lpstr>
      <vt:lpstr>Primary color</vt:lpstr>
      <vt:lpstr>Primary color</vt:lpstr>
      <vt:lpstr>Secondary color</vt:lpstr>
      <vt:lpstr>Secondary color</vt:lpstr>
      <vt:lpstr>Tertiary colors</vt:lpstr>
      <vt:lpstr>Tertiary colors</vt:lpstr>
      <vt:lpstr>Tint</vt:lpstr>
      <vt:lpstr>Tint</vt:lpstr>
      <vt:lpstr>Shade</vt:lpstr>
      <vt:lpstr>Shade</vt:lpstr>
      <vt:lpstr>Tint or Shade</vt:lpstr>
      <vt:lpstr>Tone</vt:lpstr>
      <vt:lpstr>Tone</vt:lpstr>
      <vt:lpstr>Complimentary colors</vt:lpstr>
      <vt:lpstr>Complimentary colors</vt:lpstr>
      <vt:lpstr>Analogous colors</vt:lpstr>
      <vt:lpstr>Analogous colors</vt:lpstr>
      <vt:lpstr>Warm colors</vt:lpstr>
      <vt:lpstr>Warm colors</vt:lpstr>
      <vt:lpstr>Cool colors</vt:lpstr>
      <vt:lpstr>Cool colors</vt:lpstr>
      <vt:lpstr>Monochromatic</vt:lpstr>
      <vt:lpstr>Monochromatic</vt:lpstr>
    </vt:vector>
  </TitlesOfParts>
  <Company>Henrico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S. Mehalko (esmehalko)</dc:creator>
  <cp:lastModifiedBy>Elizabeth S. Mehalko (esmehalko)</cp:lastModifiedBy>
  <cp:revision>1</cp:revision>
  <dcterms:created xsi:type="dcterms:W3CDTF">2019-01-27T20:00:04Z</dcterms:created>
  <dcterms:modified xsi:type="dcterms:W3CDTF">2019-01-27T20:05:19Z</dcterms:modified>
</cp:coreProperties>
</file>