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3" r:id="rId4"/>
    <p:sldId id="258" r:id="rId5"/>
    <p:sldId id="261" r:id="rId6"/>
    <p:sldId id="274" r:id="rId7"/>
    <p:sldId id="259" r:id="rId8"/>
    <p:sldId id="272" r:id="rId9"/>
    <p:sldId id="260" r:id="rId10"/>
    <p:sldId id="271" r:id="rId11"/>
    <p:sldId id="265" r:id="rId12"/>
    <p:sldId id="266" r:id="rId13"/>
    <p:sldId id="262" r:id="rId14"/>
    <p:sldId id="275" r:id="rId15"/>
    <p:sldId id="270" r:id="rId16"/>
    <p:sldId id="269" r:id="rId17"/>
    <p:sldId id="263" r:id="rId18"/>
    <p:sldId id="267" r:id="rId19"/>
    <p:sldId id="26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01C2F5-F46E-4ADB-AB26-B65C7CC2391B}" type="datetimeFigureOut">
              <a:rPr lang="en-US" smtClean="0"/>
              <a:t>2/14/2019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4031BE-2C40-4617-83C7-00C87901AD5E}" type="slidenum">
              <a:rPr lang="en-US" smtClean="0"/>
              <a:t>‹#›</a:t>
            </a:fld>
            <a:endParaRPr lang="en-US" dirty="0"/>
          </a:p>
        </p:txBody>
      </p:sp>
    </p:spTree>
    <p:extLst>
      <p:ext uri="{BB962C8B-B14F-4D97-AF65-F5344CB8AC3E}">
        <p14:creationId xmlns:p14="http://schemas.microsoft.com/office/powerpoint/2010/main" val="2003936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01C2F5-F46E-4ADB-AB26-B65C7CC2391B}" type="datetimeFigureOut">
              <a:rPr lang="en-US" smtClean="0"/>
              <a:t>2/14/2019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4031BE-2C40-4617-83C7-00C87901AD5E}" type="slidenum">
              <a:rPr lang="en-US" smtClean="0"/>
              <a:t>‹#›</a:t>
            </a:fld>
            <a:endParaRPr lang="en-US" dirty="0"/>
          </a:p>
        </p:txBody>
      </p:sp>
    </p:spTree>
    <p:extLst>
      <p:ext uri="{BB962C8B-B14F-4D97-AF65-F5344CB8AC3E}">
        <p14:creationId xmlns:p14="http://schemas.microsoft.com/office/powerpoint/2010/main" val="1033830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01C2F5-F46E-4ADB-AB26-B65C7CC2391B}" type="datetimeFigureOut">
              <a:rPr lang="en-US" smtClean="0"/>
              <a:t>2/14/2019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4031BE-2C40-4617-83C7-00C87901AD5E}" type="slidenum">
              <a:rPr lang="en-US" smtClean="0"/>
              <a:t>‹#›</a:t>
            </a:fld>
            <a:endParaRPr lang="en-US" dirty="0"/>
          </a:p>
        </p:txBody>
      </p:sp>
    </p:spTree>
    <p:extLst>
      <p:ext uri="{BB962C8B-B14F-4D97-AF65-F5344CB8AC3E}">
        <p14:creationId xmlns:p14="http://schemas.microsoft.com/office/powerpoint/2010/main" val="2063990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01C2F5-F46E-4ADB-AB26-B65C7CC2391B}" type="datetimeFigureOut">
              <a:rPr lang="en-US" smtClean="0"/>
              <a:t>2/14/2019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4031BE-2C40-4617-83C7-00C87901AD5E}" type="slidenum">
              <a:rPr lang="en-US" smtClean="0"/>
              <a:t>‹#›</a:t>
            </a:fld>
            <a:endParaRPr lang="en-US" dirty="0"/>
          </a:p>
        </p:txBody>
      </p:sp>
    </p:spTree>
    <p:extLst>
      <p:ext uri="{BB962C8B-B14F-4D97-AF65-F5344CB8AC3E}">
        <p14:creationId xmlns:p14="http://schemas.microsoft.com/office/powerpoint/2010/main" val="4153633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901C2F5-F46E-4ADB-AB26-B65C7CC2391B}" type="datetimeFigureOut">
              <a:rPr lang="en-US" smtClean="0"/>
              <a:t>2/14/2019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4031BE-2C40-4617-83C7-00C87901AD5E}" type="slidenum">
              <a:rPr lang="en-US" smtClean="0"/>
              <a:t>‹#›</a:t>
            </a:fld>
            <a:endParaRPr lang="en-US" dirty="0"/>
          </a:p>
        </p:txBody>
      </p:sp>
    </p:spTree>
    <p:extLst>
      <p:ext uri="{BB962C8B-B14F-4D97-AF65-F5344CB8AC3E}">
        <p14:creationId xmlns:p14="http://schemas.microsoft.com/office/powerpoint/2010/main" val="51311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01C2F5-F46E-4ADB-AB26-B65C7CC2391B}" type="datetimeFigureOut">
              <a:rPr lang="en-US" smtClean="0"/>
              <a:t>2/14/2019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4031BE-2C40-4617-83C7-00C87901AD5E}" type="slidenum">
              <a:rPr lang="en-US" smtClean="0"/>
              <a:t>‹#›</a:t>
            </a:fld>
            <a:endParaRPr lang="en-US" dirty="0"/>
          </a:p>
        </p:txBody>
      </p:sp>
    </p:spTree>
    <p:extLst>
      <p:ext uri="{BB962C8B-B14F-4D97-AF65-F5344CB8AC3E}">
        <p14:creationId xmlns:p14="http://schemas.microsoft.com/office/powerpoint/2010/main" val="1137781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01C2F5-F46E-4ADB-AB26-B65C7CC2391B}" type="datetimeFigureOut">
              <a:rPr lang="en-US" smtClean="0"/>
              <a:t>2/14/2019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74031BE-2C40-4617-83C7-00C87901AD5E}" type="slidenum">
              <a:rPr lang="en-US" smtClean="0"/>
              <a:t>‹#›</a:t>
            </a:fld>
            <a:endParaRPr lang="en-US" dirty="0"/>
          </a:p>
        </p:txBody>
      </p:sp>
    </p:spTree>
    <p:extLst>
      <p:ext uri="{BB962C8B-B14F-4D97-AF65-F5344CB8AC3E}">
        <p14:creationId xmlns:p14="http://schemas.microsoft.com/office/powerpoint/2010/main" val="3465366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01C2F5-F46E-4ADB-AB26-B65C7CC2391B}" type="datetimeFigureOut">
              <a:rPr lang="en-US" smtClean="0"/>
              <a:t>2/14/2019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4031BE-2C40-4617-83C7-00C87901AD5E}" type="slidenum">
              <a:rPr lang="en-US" smtClean="0"/>
              <a:t>‹#›</a:t>
            </a:fld>
            <a:endParaRPr lang="en-US" dirty="0"/>
          </a:p>
        </p:txBody>
      </p:sp>
    </p:spTree>
    <p:extLst>
      <p:ext uri="{BB962C8B-B14F-4D97-AF65-F5344CB8AC3E}">
        <p14:creationId xmlns:p14="http://schemas.microsoft.com/office/powerpoint/2010/main" val="948107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01C2F5-F46E-4ADB-AB26-B65C7CC2391B}" type="datetimeFigureOut">
              <a:rPr lang="en-US" smtClean="0"/>
              <a:t>2/14/2019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74031BE-2C40-4617-83C7-00C87901AD5E}" type="slidenum">
              <a:rPr lang="en-US" smtClean="0"/>
              <a:t>‹#›</a:t>
            </a:fld>
            <a:endParaRPr lang="en-US" dirty="0"/>
          </a:p>
        </p:txBody>
      </p:sp>
    </p:spTree>
    <p:extLst>
      <p:ext uri="{BB962C8B-B14F-4D97-AF65-F5344CB8AC3E}">
        <p14:creationId xmlns:p14="http://schemas.microsoft.com/office/powerpoint/2010/main" val="1678024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901C2F5-F46E-4ADB-AB26-B65C7CC2391B}" type="datetimeFigureOut">
              <a:rPr lang="en-US" smtClean="0"/>
              <a:t>2/14/2019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4031BE-2C40-4617-83C7-00C87901AD5E}" type="slidenum">
              <a:rPr lang="en-US" smtClean="0"/>
              <a:t>‹#›</a:t>
            </a:fld>
            <a:endParaRPr lang="en-US" dirty="0"/>
          </a:p>
        </p:txBody>
      </p:sp>
    </p:spTree>
    <p:extLst>
      <p:ext uri="{BB962C8B-B14F-4D97-AF65-F5344CB8AC3E}">
        <p14:creationId xmlns:p14="http://schemas.microsoft.com/office/powerpoint/2010/main" val="2797815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901C2F5-F46E-4ADB-AB26-B65C7CC2391B}" type="datetimeFigureOut">
              <a:rPr lang="en-US" smtClean="0"/>
              <a:t>2/14/2019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4031BE-2C40-4617-83C7-00C87901AD5E}" type="slidenum">
              <a:rPr lang="en-US" smtClean="0"/>
              <a:t>‹#›</a:t>
            </a:fld>
            <a:endParaRPr lang="en-US" dirty="0"/>
          </a:p>
        </p:txBody>
      </p:sp>
    </p:spTree>
    <p:extLst>
      <p:ext uri="{BB962C8B-B14F-4D97-AF65-F5344CB8AC3E}">
        <p14:creationId xmlns:p14="http://schemas.microsoft.com/office/powerpoint/2010/main" val="146480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01C2F5-F46E-4ADB-AB26-B65C7CC2391B}" type="datetimeFigureOut">
              <a:rPr lang="en-US" smtClean="0"/>
              <a:t>2/14/2019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4031BE-2C40-4617-83C7-00C87901AD5E}" type="slidenum">
              <a:rPr lang="en-US" smtClean="0"/>
              <a:t>‹#›</a:t>
            </a:fld>
            <a:endParaRPr lang="en-US" dirty="0"/>
          </a:p>
        </p:txBody>
      </p:sp>
    </p:spTree>
    <p:extLst>
      <p:ext uri="{BB962C8B-B14F-4D97-AF65-F5344CB8AC3E}">
        <p14:creationId xmlns:p14="http://schemas.microsoft.com/office/powerpoint/2010/main" val="3600479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006883"/>
          </a:xfrm>
        </p:spPr>
        <p:txBody>
          <a:bodyPr/>
          <a:lstStyle/>
          <a:p>
            <a:r>
              <a:rPr lang="en-US" dirty="0" smtClean="0"/>
              <a:t>Beyond the Border</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8858" y="2508069"/>
            <a:ext cx="7254283" cy="3182212"/>
          </a:xfrm>
          <a:prstGeom prst="rect">
            <a:avLst/>
          </a:prstGeom>
        </p:spPr>
      </p:pic>
    </p:spTree>
    <p:extLst>
      <p:ext uri="{BB962C8B-B14F-4D97-AF65-F5344CB8AC3E}">
        <p14:creationId xmlns:p14="http://schemas.microsoft.com/office/powerpoint/2010/main" val="2527374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Composition </a:t>
            </a:r>
            <a:r>
              <a:rPr lang="en-US" dirty="0" smtClean="0"/>
              <a:t>Final</a:t>
            </a:r>
            <a:endParaRPr lang="en-US" dirty="0"/>
          </a:p>
        </p:txBody>
      </p:sp>
      <p:sp>
        <p:nvSpPr>
          <p:cNvPr id="3" name="Content Placeholder 2"/>
          <p:cNvSpPr>
            <a:spLocks noGrp="1"/>
          </p:cNvSpPr>
          <p:nvPr>
            <p:ph sz="half" idx="1"/>
          </p:nvPr>
        </p:nvSpPr>
        <p:spPr/>
        <p:txBody>
          <a:bodyPr>
            <a:normAutofit lnSpcReduction="10000"/>
          </a:bodyPr>
          <a:lstStyle/>
          <a:p>
            <a:r>
              <a:rPr lang="en-US" dirty="0"/>
              <a:t>Once you </a:t>
            </a:r>
            <a:r>
              <a:rPr lang="en-US" dirty="0" smtClean="0"/>
              <a:t>have a complete drawing in </a:t>
            </a:r>
            <a:r>
              <a:rPr lang="en-US" dirty="0"/>
              <a:t>your </a:t>
            </a:r>
            <a:r>
              <a:rPr lang="en-US" dirty="0" smtClean="0"/>
              <a:t>sketchbook, transfer the drawing to watercolor paper</a:t>
            </a:r>
            <a:r>
              <a:rPr lang="en-US" dirty="0" smtClean="0"/>
              <a:t>.</a:t>
            </a:r>
          </a:p>
          <a:p>
            <a:r>
              <a:rPr lang="en-US" dirty="0" smtClean="0"/>
              <a:t>You will receive </a:t>
            </a:r>
            <a:r>
              <a:rPr lang="en-US" b="1" u="sng" dirty="0" smtClean="0"/>
              <a:t>1</a:t>
            </a:r>
            <a:r>
              <a:rPr lang="en-US" dirty="0" smtClean="0"/>
              <a:t> piece of watercolor paper.</a:t>
            </a:r>
            <a:endParaRPr lang="en-US" dirty="0"/>
          </a:p>
          <a:p>
            <a:r>
              <a:rPr lang="en-US" dirty="0"/>
              <a:t>Include a </a:t>
            </a:r>
            <a:r>
              <a:rPr lang="en-US" dirty="0" smtClean="0"/>
              <a:t>9x12 </a:t>
            </a:r>
            <a:r>
              <a:rPr lang="en-US" dirty="0"/>
              <a:t>inch rectangle in the center of your drawing so that your sea life can extend </a:t>
            </a:r>
            <a:r>
              <a:rPr lang="en-US" b="1" dirty="0"/>
              <a:t>beyond the border</a:t>
            </a:r>
            <a:r>
              <a:rPr lang="en-US" dirty="0" smtClean="0"/>
              <a:t>.</a:t>
            </a:r>
          </a:p>
          <a:p>
            <a:r>
              <a:rPr lang="en-US" dirty="0" smtClean="0"/>
              <a:t>Be sure to enlarge your drawing.</a:t>
            </a:r>
            <a:endParaRPr lang="en-US" dirty="0"/>
          </a:p>
          <a:p>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864796"/>
            <a:ext cx="5181599" cy="2272995"/>
          </a:xfrm>
        </p:spPr>
      </p:pic>
    </p:spTree>
    <p:extLst>
      <p:ext uri="{BB962C8B-B14F-4D97-AF65-F5344CB8AC3E}">
        <p14:creationId xmlns:p14="http://schemas.microsoft.com/office/powerpoint/2010/main" val="18627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Composition Questions </a:t>
            </a:r>
            <a:endParaRPr lang="en-US" dirty="0"/>
          </a:p>
        </p:txBody>
      </p:sp>
      <p:sp>
        <p:nvSpPr>
          <p:cNvPr id="4" name="Content Placeholder 3"/>
          <p:cNvSpPr>
            <a:spLocks noGrp="1"/>
          </p:cNvSpPr>
          <p:nvPr>
            <p:ph sz="half" idx="2"/>
          </p:nvPr>
        </p:nvSpPr>
        <p:spPr>
          <a:xfrm>
            <a:off x="838200" y="1825625"/>
            <a:ext cx="10515600" cy="4351338"/>
          </a:xfrm>
        </p:spPr>
        <p:txBody>
          <a:bodyPr>
            <a:normAutofit/>
          </a:bodyPr>
          <a:lstStyle/>
          <a:p>
            <a:pPr marL="0" indent="0">
              <a:buNone/>
            </a:pPr>
            <a:r>
              <a:rPr lang="en-US" b="1" dirty="0"/>
              <a:t>Answer the following questions on your rubric</a:t>
            </a:r>
            <a:r>
              <a:rPr lang="en-US" b="1" dirty="0" smtClean="0"/>
              <a:t>.</a:t>
            </a:r>
          </a:p>
          <a:p>
            <a:pPr marL="0" indent="0">
              <a:buNone/>
            </a:pPr>
            <a:endParaRPr lang="en-US" dirty="0"/>
          </a:p>
          <a:p>
            <a:pPr marL="0" indent="0">
              <a:buNone/>
            </a:pPr>
            <a:r>
              <a:rPr lang="en-US" dirty="0"/>
              <a:t>1. The focal point of my subject is the </a:t>
            </a:r>
            <a:r>
              <a:rPr lang="en-US" dirty="0" smtClean="0"/>
              <a:t>__________________________.</a:t>
            </a:r>
            <a:endParaRPr lang="en-US" dirty="0"/>
          </a:p>
          <a:p>
            <a:pPr marL="0" indent="0">
              <a:buNone/>
            </a:pPr>
            <a:r>
              <a:rPr lang="en-US" dirty="0"/>
              <a:t>2. Using the </a:t>
            </a:r>
            <a:r>
              <a:rPr lang="en-US" dirty="0" smtClean="0"/>
              <a:t>Rule-­Of-Thirds technique, </a:t>
            </a:r>
            <a:r>
              <a:rPr lang="en-US" dirty="0"/>
              <a:t>I placed the focal point </a:t>
            </a:r>
            <a:r>
              <a:rPr lang="en-US" dirty="0" smtClean="0"/>
              <a:t>in the  (</a:t>
            </a:r>
            <a:r>
              <a:rPr lang="en-US" dirty="0"/>
              <a:t>circle one) area of the rectangle. </a:t>
            </a:r>
            <a:endParaRPr lang="en-US" dirty="0" smtClean="0"/>
          </a:p>
          <a:p>
            <a:pPr marL="0" indent="0">
              <a:buNone/>
            </a:pPr>
            <a:r>
              <a:rPr lang="en-US" dirty="0" smtClean="0"/>
              <a:t>top</a:t>
            </a:r>
            <a:r>
              <a:rPr lang="en-US" dirty="0"/>
              <a:t> left        top right        bottom left        bottom right</a:t>
            </a:r>
          </a:p>
          <a:p>
            <a:pPr marL="0" indent="0">
              <a:buNone/>
            </a:pPr>
            <a:r>
              <a:rPr lang="en-US" dirty="0"/>
              <a:t>3.  The main subject extends “Beyond the Border” on ______ sides </a:t>
            </a:r>
            <a:r>
              <a:rPr lang="en-US" dirty="0" smtClean="0"/>
              <a:t>of the frame. </a:t>
            </a:r>
          </a:p>
        </p:txBody>
      </p:sp>
    </p:spTree>
    <p:extLst>
      <p:ext uri="{BB962C8B-B14F-4D97-AF65-F5344CB8AC3E}">
        <p14:creationId xmlns:p14="http://schemas.microsoft.com/office/powerpoint/2010/main" val="1997457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Composition Rubric</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90006" y="1789610"/>
            <a:ext cx="10763794" cy="4036423"/>
          </a:xfrm>
        </p:spPr>
      </p:pic>
    </p:spTree>
    <p:extLst>
      <p:ext uri="{BB962C8B-B14F-4D97-AF65-F5344CB8AC3E}">
        <p14:creationId xmlns:p14="http://schemas.microsoft.com/office/powerpoint/2010/main" val="67532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
            </a:r>
            <a:r>
              <a:rPr lang="en-US" dirty="0" smtClean="0"/>
              <a:t>atercolor</a:t>
            </a:r>
            <a:endParaRPr lang="en-US" dirty="0"/>
          </a:p>
        </p:txBody>
      </p:sp>
      <p:sp>
        <p:nvSpPr>
          <p:cNvPr id="3" name="Content Placeholder 2"/>
          <p:cNvSpPr>
            <a:spLocks noGrp="1"/>
          </p:cNvSpPr>
          <p:nvPr>
            <p:ph sz="half" idx="1"/>
          </p:nvPr>
        </p:nvSpPr>
        <p:spPr/>
        <p:txBody>
          <a:bodyPr>
            <a:normAutofit fontScale="92500" lnSpcReduction="10000"/>
          </a:bodyPr>
          <a:lstStyle/>
          <a:p>
            <a:pPr marL="0" indent="0">
              <a:buNone/>
            </a:pPr>
            <a:r>
              <a:rPr lang="en-US" b="1" dirty="0" smtClean="0"/>
              <a:t>Use 6 or more of the watercolor techniques practiced in class. </a:t>
            </a:r>
          </a:p>
          <a:p>
            <a:r>
              <a:rPr lang="en-US" dirty="0"/>
              <a:t>Glazing </a:t>
            </a:r>
          </a:p>
          <a:p>
            <a:r>
              <a:rPr lang="en-US" dirty="0"/>
              <a:t>Wash</a:t>
            </a:r>
          </a:p>
          <a:p>
            <a:r>
              <a:rPr lang="en-US" dirty="0"/>
              <a:t>Gradient (dark to light)</a:t>
            </a:r>
          </a:p>
          <a:p>
            <a:r>
              <a:rPr lang="en-US" dirty="0"/>
              <a:t>Color Gradient</a:t>
            </a:r>
          </a:p>
          <a:p>
            <a:r>
              <a:rPr lang="en-US" dirty="0"/>
              <a:t>Straw</a:t>
            </a:r>
          </a:p>
          <a:p>
            <a:r>
              <a:rPr lang="en-US" dirty="0"/>
              <a:t>Wet-on-Wet</a:t>
            </a:r>
          </a:p>
          <a:p>
            <a:r>
              <a:rPr lang="en-US" dirty="0"/>
              <a:t>Salt/Isopropyl</a:t>
            </a:r>
          </a:p>
          <a:p>
            <a:r>
              <a:rPr lang="en-US" dirty="0"/>
              <a:t>Controlled Splatter</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768073"/>
            <a:ext cx="5181600" cy="2466441"/>
          </a:xfrm>
        </p:spPr>
      </p:pic>
    </p:spTree>
    <p:extLst>
      <p:ext uri="{BB962C8B-B14F-4D97-AF65-F5344CB8AC3E}">
        <p14:creationId xmlns:p14="http://schemas.microsoft.com/office/powerpoint/2010/main" val="4053523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
            </a:r>
            <a:r>
              <a:rPr lang="en-US" dirty="0" smtClean="0"/>
              <a:t>atercolor</a:t>
            </a:r>
            <a:endParaRPr lang="en-US" dirty="0"/>
          </a:p>
        </p:txBody>
      </p:sp>
      <p:sp>
        <p:nvSpPr>
          <p:cNvPr id="3" name="Content Placeholder 2"/>
          <p:cNvSpPr>
            <a:spLocks noGrp="1"/>
          </p:cNvSpPr>
          <p:nvPr>
            <p:ph sz="half" idx="1"/>
          </p:nvPr>
        </p:nvSpPr>
        <p:spPr/>
        <p:txBody>
          <a:bodyPr/>
          <a:lstStyle/>
          <a:p>
            <a:r>
              <a:rPr lang="en-US" dirty="0" smtClean="0"/>
              <a:t>Always wait for a section of color to dry before adding another wet color next to it.</a:t>
            </a:r>
          </a:p>
          <a:p>
            <a:r>
              <a:rPr lang="en-US" dirty="0" smtClean="0"/>
              <a:t>Colors </a:t>
            </a:r>
            <a:r>
              <a:rPr lang="en-US" dirty="0" smtClean="0"/>
              <a:t>that bleed </a:t>
            </a:r>
            <a:r>
              <a:rPr lang="en-US" dirty="0" smtClean="0"/>
              <a:t>cannot be erased!</a:t>
            </a:r>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33458" y="2681916"/>
            <a:ext cx="5181600" cy="2272995"/>
          </a:xfrm>
        </p:spPr>
      </p:pic>
    </p:spTree>
    <p:extLst>
      <p:ext uri="{BB962C8B-B14F-4D97-AF65-F5344CB8AC3E}">
        <p14:creationId xmlns:p14="http://schemas.microsoft.com/office/powerpoint/2010/main" val="1434151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Watercolor Questions </a:t>
            </a:r>
            <a:endParaRPr lang="en-US" dirty="0"/>
          </a:p>
        </p:txBody>
      </p:sp>
      <p:sp>
        <p:nvSpPr>
          <p:cNvPr id="4" name="Content Placeholder 3"/>
          <p:cNvSpPr>
            <a:spLocks noGrp="1"/>
          </p:cNvSpPr>
          <p:nvPr>
            <p:ph sz="half" idx="2"/>
          </p:nvPr>
        </p:nvSpPr>
        <p:spPr>
          <a:xfrm>
            <a:off x="838200" y="1825625"/>
            <a:ext cx="10515600" cy="4351338"/>
          </a:xfrm>
        </p:spPr>
        <p:txBody>
          <a:bodyPr>
            <a:normAutofit fontScale="62500" lnSpcReduction="20000"/>
          </a:bodyPr>
          <a:lstStyle/>
          <a:p>
            <a:pPr marL="0" indent="0">
              <a:buNone/>
            </a:pPr>
            <a:r>
              <a:rPr lang="en-US" sz="3000" b="1" dirty="0" smtClean="0"/>
              <a:t>Answer the following questions on your rubric.</a:t>
            </a:r>
          </a:p>
          <a:p>
            <a:pPr marL="0" indent="0">
              <a:buNone/>
            </a:pPr>
            <a:endParaRPr lang="en-US" sz="3000" b="1" dirty="0" smtClean="0"/>
          </a:p>
          <a:p>
            <a:pPr marL="0" indent="0">
              <a:buNone/>
            </a:pPr>
            <a:r>
              <a:rPr lang="en-US" sz="3000" b="1" dirty="0"/>
              <a:t>GLAZE­ </a:t>
            </a:r>
            <a:r>
              <a:rPr lang="en-US" sz="3000" dirty="0"/>
              <a:t>A new color is painted on top of dry paint</a:t>
            </a:r>
            <a:r>
              <a:rPr lang="en-US" sz="3000" dirty="0" smtClean="0"/>
              <a:t>. </a:t>
            </a:r>
            <a:r>
              <a:rPr lang="en-US" sz="3000" dirty="0"/>
              <a:t> ________________________________________</a:t>
            </a:r>
          </a:p>
          <a:p>
            <a:pPr marL="0" indent="0">
              <a:buNone/>
            </a:pPr>
            <a:r>
              <a:rPr lang="en-US" sz="3000" b="1" dirty="0"/>
              <a:t>WASH</a:t>
            </a:r>
            <a:r>
              <a:rPr lang="en-US" sz="3000" dirty="0"/>
              <a:t>­ A large area is painted with an even tone of one color. </a:t>
            </a:r>
            <a:r>
              <a:rPr lang="en-US" sz="3000" dirty="0" smtClean="0"/>
              <a:t>_______________________________</a:t>
            </a:r>
            <a:endParaRPr lang="en-US" sz="3000" dirty="0"/>
          </a:p>
          <a:p>
            <a:pPr marL="0" indent="0">
              <a:buNone/>
            </a:pPr>
            <a:r>
              <a:rPr lang="en-US" sz="3000" b="1" dirty="0"/>
              <a:t>GRADIENT</a:t>
            </a:r>
            <a:r>
              <a:rPr lang="en-US" sz="3000" dirty="0"/>
              <a:t> (DARK TO LIGHT)­ Color fades evenly from dark to light</a:t>
            </a:r>
            <a:r>
              <a:rPr lang="en-US" sz="3000" dirty="0" smtClean="0"/>
              <a:t>____________________________</a:t>
            </a:r>
            <a:endParaRPr lang="en-US" sz="3000" dirty="0"/>
          </a:p>
          <a:p>
            <a:pPr marL="0" indent="0">
              <a:buNone/>
            </a:pPr>
            <a:r>
              <a:rPr lang="en-US" sz="3000" b="1" dirty="0"/>
              <a:t>COLOR GRADIENT</a:t>
            </a:r>
            <a:r>
              <a:rPr lang="en-US" sz="3000" dirty="0"/>
              <a:t>­ Fades evenly from one color to another. _________________________________</a:t>
            </a:r>
          </a:p>
          <a:p>
            <a:pPr marL="0" indent="0">
              <a:buNone/>
            </a:pPr>
            <a:r>
              <a:rPr lang="en-US" sz="3000" b="1" dirty="0"/>
              <a:t>STRAW­</a:t>
            </a:r>
            <a:r>
              <a:rPr lang="en-US" sz="3000" dirty="0"/>
              <a:t> Paint is spread by blowing through a straw</a:t>
            </a:r>
            <a:r>
              <a:rPr lang="en-US" sz="3000" dirty="0" smtClean="0"/>
              <a:t>________________________________________</a:t>
            </a:r>
            <a:endParaRPr lang="en-US" sz="3000" dirty="0"/>
          </a:p>
          <a:p>
            <a:pPr marL="0" indent="0">
              <a:buNone/>
            </a:pPr>
            <a:r>
              <a:rPr lang="en-US" sz="3000" b="1" dirty="0" smtClean="0"/>
              <a:t>WET-­IN-­</a:t>
            </a:r>
            <a:r>
              <a:rPr lang="en-US" sz="3000" b="1" dirty="0"/>
              <a:t>WET­ </a:t>
            </a:r>
            <a:r>
              <a:rPr lang="en-US" sz="3000" dirty="0"/>
              <a:t>A new color is added on top of wet paint. </a:t>
            </a:r>
            <a:r>
              <a:rPr lang="en-US" sz="3000" dirty="0" smtClean="0"/>
              <a:t>____________________________________</a:t>
            </a:r>
            <a:endParaRPr lang="en-US" sz="3000" dirty="0"/>
          </a:p>
          <a:p>
            <a:pPr marL="0" indent="0">
              <a:buNone/>
            </a:pPr>
            <a:r>
              <a:rPr lang="en-US" sz="3000" b="1" dirty="0" smtClean="0"/>
              <a:t>SALT­ </a:t>
            </a:r>
            <a:r>
              <a:rPr lang="en-US" sz="3000" dirty="0" smtClean="0"/>
              <a:t>Salt</a:t>
            </a:r>
            <a:r>
              <a:rPr lang="en-US" sz="3000" dirty="0"/>
              <a:t> is sprinkled on wet paint to create a speckled effect </a:t>
            </a:r>
            <a:r>
              <a:rPr lang="en-US" sz="3000" dirty="0" smtClean="0"/>
              <a:t>_______________________________</a:t>
            </a:r>
            <a:endParaRPr lang="en-US" sz="3000" dirty="0"/>
          </a:p>
          <a:p>
            <a:pPr marL="0" indent="0">
              <a:buNone/>
            </a:pPr>
            <a:r>
              <a:rPr lang="en-US" sz="3000" b="1" dirty="0"/>
              <a:t>ISOPROPYL</a:t>
            </a:r>
            <a:r>
              <a:rPr lang="en-US" sz="3000" dirty="0"/>
              <a:t>­ Drops are added to wet paint to create light spots. </a:t>
            </a:r>
            <a:r>
              <a:rPr lang="en-US" sz="3000" dirty="0" smtClean="0"/>
              <a:t>______________________________</a:t>
            </a:r>
            <a:endParaRPr lang="en-US" sz="3000" dirty="0"/>
          </a:p>
          <a:p>
            <a:pPr marL="0" indent="0">
              <a:buNone/>
            </a:pPr>
            <a:r>
              <a:rPr lang="en-US" sz="3000" b="1" dirty="0"/>
              <a:t>SPLATTER (CONTROLLED</a:t>
            </a:r>
            <a:r>
              <a:rPr lang="en-US" sz="3000" dirty="0"/>
              <a:t>)­ Paint is strategically splattered. </a:t>
            </a:r>
            <a:r>
              <a:rPr lang="en-US" sz="3000" dirty="0" smtClean="0"/>
              <a:t>__________________________________</a:t>
            </a:r>
            <a:endParaRPr lang="en-US" sz="3000" dirty="0"/>
          </a:p>
          <a:p>
            <a:pPr marL="0" indent="0" algn="ctr">
              <a:buNone/>
            </a:pPr>
            <a:endParaRPr lang="en-US" sz="3000" b="1" dirty="0" smtClean="0"/>
          </a:p>
          <a:p>
            <a:pPr marL="0" indent="0" algn="ctr">
              <a:buNone/>
            </a:pPr>
            <a:r>
              <a:rPr lang="en-US" sz="3000" b="1" dirty="0" smtClean="0"/>
              <a:t>Circle</a:t>
            </a:r>
            <a:r>
              <a:rPr lang="en-US" sz="3000" b="1" dirty="0"/>
              <a:t> one:  </a:t>
            </a:r>
            <a:r>
              <a:rPr lang="en-US" sz="3000" dirty="0"/>
              <a:t>My watercolor techniques </a:t>
            </a:r>
            <a:r>
              <a:rPr lang="en-US" sz="3000" b="1" dirty="0"/>
              <a:t>demonstrate skill</a:t>
            </a:r>
            <a:r>
              <a:rPr lang="en-US" sz="3000" dirty="0"/>
              <a:t> or </a:t>
            </a:r>
            <a:r>
              <a:rPr lang="en-US" sz="3000" b="1" dirty="0"/>
              <a:t>need more work</a:t>
            </a:r>
            <a:r>
              <a:rPr lang="en-US" sz="3000" dirty="0"/>
              <a:t>.</a:t>
            </a:r>
            <a:endParaRPr lang="en-US" dirty="0" smtClean="0"/>
          </a:p>
        </p:txBody>
      </p:sp>
    </p:spTree>
    <p:extLst>
      <p:ext uri="{BB962C8B-B14F-4D97-AF65-F5344CB8AC3E}">
        <p14:creationId xmlns:p14="http://schemas.microsoft.com/office/powerpoint/2010/main" val="1940047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Watercolor Rubric</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0007" y="1789610"/>
            <a:ext cx="10763792" cy="4036422"/>
          </a:xfrm>
        </p:spPr>
      </p:pic>
    </p:spTree>
    <p:extLst>
      <p:ext uri="{BB962C8B-B14F-4D97-AF65-F5344CB8AC3E}">
        <p14:creationId xmlns:p14="http://schemas.microsoft.com/office/powerpoint/2010/main" val="814170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Texture</a:t>
            </a:r>
            <a:endParaRPr lang="en-US" dirty="0"/>
          </a:p>
        </p:txBody>
      </p:sp>
      <p:sp>
        <p:nvSpPr>
          <p:cNvPr id="3" name="Content Placeholder 2"/>
          <p:cNvSpPr>
            <a:spLocks noGrp="1"/>
          </p:cNvSpPr>
          <p:nvPr>
            <p:ph sz="half" idx="1"/>
          </p:nvPr>
        </p:nvSpPr>
        <p:spPr/>
        <p:txBody>
          <a:bodyPr/>
          <a:lstStyle/>
          <a:p>
            <a:r>
              <a:rPr lang="en-US" dirty="0" smtClean="0"/>
              <a:t>Use a ____ pen.</a:t>
            </a:r>
          </a:p>
          <a:p>
            <a:r>
              <a:rPr lang="en-US" dirty="0" smtClean="0"/>
              <a:t>Apply </a:t>
            </a:r>
            <a:r>
              <a:rPr lang="en-US" dirty="0"/>
              <a:t>cross hatching on the border and over watercolor to create value and texture. </a:t>
            </a:r>
          </a:p>
          <a:p>
            <a:r>
              <a:rPr lang="en-US" dirty="0"/>
              <a:t>Apply stippling on the  border and over watercolor to create value and texture.   </a:t>
            </a:r>
          </a:p>
          <a:p>
            <a:endParaRPr lang="en-US" dirty="0"/>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699068" y="1690688"/>
            <a:ext cx="4357416" cy="4357416"/>
          </a:xfrm>
        </p:spPr>
      </p:pic>
    </p:spTree>
    <p:extLst>
      <p:ext uri="{BB962C8B-B14F-4D97-AF65-F5344CB8AC3E}">
        <p14:creationId xmlns:p14="http://schemas.microsoft.com/office/powerpoint/2010/main" val="3287871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Texture Questions </a:t>
            </a:r>
            <a:endParaRPr lang="en-US" dirty="0"/>
          </a:p>
        </p:txBody>
      </p:sp>
      <p:sp>
        <p:nvSpPr>
          <p:cNvPr id="4" name="Content Placeholder 3"/>
          <p:cNvSpPr>
            <a:spLocks noGrp="1"/>
          </p:cNvSpPr>
          <p:nvPr>
            <p:ph sz="half" idx="2"/>
          </p:nvPr>
        </p:nvSpPr>
        <p:spPr>
          <a:xfrm>
            <a:off x="838200" y="1825625"/>
            <a:ext cx="10515600" cy="4351338"/>
          </a:xfrm>
        </p:spPr>
        <p:txBody>
          <a:bodyPr>
            <a:normAutofit lnSpcReduction="10000"/>
          </a:bodyPr>
          <a:lstStyle/>
          <a:p>
            <a:pPr marL="0" indent="0">
              <a:buNone/>
            </a:pPr>
            <a:r>
              <a:rPr lang="en-US" sz="3000" b="1" dirty="0"/>
              <a:t>Answer the following questions on your rubric.</a:t>
            </a:r>
          </a:p>
          <a:p>
            <a:pPr marL="0" indent="0">
              <a:buNone/>
            </a:pPr>
            <a:r>
              <a:rPr lang="en-US" sz="3000" dirty="0" smtClean="0"/>
              <a:t>Circle</a:t>
            </a:r>
            <a:r>
              <a:rPr lang="en-US" sz="3000" dirty="0"/>
              <a:t> True or False: </a:t>
            </a:r>
            <a:endParaRPr lang="en-US" sz="3000" dirty="0" smtClean="0"/>
          </a:p>
          <a:p>
            <a:pPr marL="0" indent="0">
              <a:buNone/>
            </a:pPr>
            <a:endParaRPr lang="en-US" sz="3000" dirty="0" smtClean="0"/>
          </a:p>
          <a:p>
            <a:pPr marL="0" indent="0">
              <a:buNone/>
            </a:pPr>
            <a:r>
              <a:rPr lang="en-US" sz="3000" dirty="0" smtClean="0"/>
              <a:t>1</a:t>
            </a:r>
            <a:r>
              <a:rPr lang="en-US" sz="3000" dirty="0"/>
              <a:t>. I used </a:t>
            </a:r>
            <a:r>
              <a:rPr lang="en-US" sz="3000" dirty="0" smtClean="0"/>
              <a:t>cross hatching</a:t>
            </a:r>
            <a:r>
              <a:rPr lang="en-US" sz="3000" dirty="0"/>
              <a:t> on my border and over my watercolor </a:t>
            </a:r>
            <a:r>
              <a:rPr lang="en-US" sz="3000" dirty="0" smtClean="0"/>
              <a:t>to</a:t>
            </a:r>
          </a:p>
          <a:p>
            <a:pPr marL="0" indent="0">
              <a:buNone/>
            </a:pPr>
            <a:r>
              <a:rPr lang="en-US" sz="3000" dirty="0"/>
              <a:t> create shadow.                          </a:t>
            </a:r>
            <a:r>
              <a:rPr lang="en-US" sz="3000" dirty="0" smtClean="0"/>
              <a:t>T</a:t>
            </a:r>
            <a:r>
              <a:rPr lang="en-US" sz="3000" dirty="0"/>
              <a:t>    F</a:t>
            </a:r>
          </a:p>
          <a:p>
            <a:pPr marL="0" indent="0">
              <a:buNone/>
            </a:pPr>
            <a:r>
              <a:rPr lang="en-US" sz="3000" dirty="0"/>
              <a:t>2. I used stippling on my border and over my watercolor to create </a:t>
            </a:r>
            <a:endParaRPr lang="en-US" sz="3000" dirty="0" smtClean="0"/>
          </a:p>
          <a:p>
            <a:pPr marL="0" indent="0">
              <a:buNone/>
            </a:pPr>
            <a:r>
              <a:rPr lang="en-US" sz="3000" dirty="0" smtClean="0"/>
              <a:t>shadow</a:t>
            </a:r>
            <a:r>
              <a:rPr lang="en-US" sz="3000" dirty="0"/>
              <a:t>.                                    </a:t>
            </a:r>
            <a:r>
              <a:rPr lang="en-US" sz="3000" dirty="0" smtClean="0"/>
              <a:t>   </a:t>
            </a:r>
            <a:r>
              <a:rPr lang="en-US" sz="3000" dirty="0"/>
              <a:t> T    F</a:t>
            </a:r>
          </a:p>
          <a:p>
            <a:pPr marL="0" indent="0">
              <a:buNone/>
            </a:pPr>
            <a:r>
              <a:rPr lang="en-US" sz="3000" dirty="0"/>
              <a:t>3. My </a:t>
            </a:r>
            <a:r>
              <a:rPr lang="en-US" sz="3000" dirty="0" smtClean="0"/>
              <a:t>pen-work demonstrates EXPERT skill and control.                          </a:t>
            </a:r>
            <a:r>
              <a:rPr lang="en-US" dirty="0" smtClean="0"/>
              <a:t>                </a:t>
            </a:r>
            <a:r>
              <a:rPr lang="en-US" dirty="0"/>
              <a:t> </a:t>
            </a:r>
            <a:r>
              <a:rPr lang="en-US" dirty="0" smtClean="0"/>
              <a:t>T</a:t>
            </a:r>
            <a:r>
              <a:rPr lang="en-US" dirty="0"/>
              <a:t>    F</a:t>
            </a:r>
            <a:endParaRPr lang="en-US" dirty="0" smtClean="0"/>
          </a:p>
        </p:txBody>
      </p:sp>
    </p:spTree>
    <p:extLst>
      <p:ext uri="{BB962C8B-B14F-4D97-AF65-F5344CB8AC3E}">
        <p14:creationId xmlns:p14="http://schemas.microsoft.com/office/powerpoint/2010/main" val="3389871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Texture Rubric</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0006" y="1789610"/>
            <a:ext cx="10763794" cy="4036422"/>
          </a:xfrm>
        </p:spPr>
      </p:pic>
    </p:spTree>
    <p:extLst>
      <p:ext uri="{BB962C8B-B14F-4D97-AF65-F5344CB8AC3E}">
        <p14:creationId xmlns:p14="http://schemas.microsoft.com/office/powerpoint/2010/main" val="3729293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Watercolor Technique</a:t>
            </a:r>
            <a:endParaRPr lang="en-US" dirty="0"/>
          </a:p>
        </p:txBody>
      </p:sp>
      <p:sp>
        <p:nvSpPr>
          <p:cNvPr id="3" name="Content Placeholder 2"/>
          <p:cNvSpPr>
            <a:spLocks noGrp="1"/>
          </p:cNvSpPr>
          <p:nvPr>
            <p:ph sz="half" idx="1"/>
          </p:nvPr>
        </p:nvSpPr>
        <p:spPr/>
        <p:txBody>
          <a:bodyPr/>
          <a:lstStyle/>
          <a:p>
            <a:r>
              <a:rPr lang="en-US" dirty="0" smtClean="0"/>
              <a:t>Glazing </a:t>
            </a:r>
          </a:p>
          <a:p>
            <a:r>
              <a:rPr lang="en-US" dirty="0" smtClean="0"/>
              <a:t>Wash</a:t>
            </a:r>
          </a:p>
          <a:p>
            <a:r>
              <a:rPr lang="en-US" dirty="0" smtClean="0"/>
              <a:t>Gradient (dark to light)</a:t>
            </a:r>
          </a:p>
          <a:p>
            <a:r>
              <a:rPr lang="en-US" dirty="0" smtClean="0"/>
              <a:t>Color Gradient</a:t>
            </a:r>
          </a:p>
          <a:p>
            <a:r>
              <a:rPr lang="en-US" dirty="0" smtClean="0"/>
              <a:t>Straw</a:t>
            </a:r>
          </a:p>
          <a:p>
            <a:r>
              <a:rPr lang="en-US" dirty="0" smtClean="0"/>
              <a:t>Wet-on-Wet</a:t>
            </a:r>
          </a:p>
          <a:p>
            <a:r>
              <a:rPr lang="en-US" dirty="0" smtClean="0"/>
              <a:t>Salt/Isopropyl</a:t>
            </a:r>
          </a:p>
          <a:p>
            <a:r>
              <a:rPr lang="en-US" dirty="0" smtClean="0"/>
              <a:t>Controlled Splatter</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412969" y="1825625"/>
            <a:ext cx="2700061" cy="4351338"/>
          </a:xfrm>
        </p:spPr>
      </p:pic>
    </p:spTree>
    <p:extLst>
      <p:ext uri="{BB962C8B-B14F-4D97-AF65-F5344CB8AC3E}">
        <p14:creationId xmlns:p14="http://schemas.microsoft.com/office/powerpoint/2010/main" val="3335438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Watercolor Technique</a:t>
            </a:r>
            <a:endParaRPr lang="en-US" dirty="0"/>
          </a:p>
        </p:txBody>
      </p:sp>
      <p:sp>
        <p:nvSpPr>
          <p:cNvPr id="3" name="Content Placeholder 2"/>
          <p:cNvSpPr>
            <a:spLocks noGrp="1"/>
          </p:cNvSpPr>
          <p:nvPr>
            <p:ph sz="half" idx="1"/>
          </p:nvPr>
        </p:nvSpPr>
        <p:spPr>
          <a:xfrm>
            <a:off x="838200" y="1825625"/>
            <a:ext cx="6385560" cy="4351338"/>
          </a:xfrm>
        </p:spPr>
        <p:txBody>
          <a:bodyPr>
            <a:normAutofit fontScale="62500" lnSpcReduction="20000"/>
          </a:bodyPr>
          <a:lstStyle/>
          <a:p>
            <a:pPr marL="0" indent="0">
              <a:buNone/>
            </a:pPr>
            <a:r>
              <a:rPr lang="en-US" b="1" dirty="0" smtClean="0"/>
              <a:t>Write the following vocabulary in your sketchbook.</a:t>
            </a:r>
          </a:p>
          <a:p>
            <a:pPr marL="0" indent="0">
              <a:buNone/>
            </a:pPr>
            <a:endParaRPr lang="en-US" b="1" dirty="0"/>
          </a:p>
          <a:p>
            <a:r>
              <a:rPr lang="en-US" b="1" dirty="0"/>
              <a:t>GLAZE­ </a:t>
            </a:r>
            <a:r>
              <a:rPr lang="en-US" dirty="0"/>
              <a:t>A new color is painted on top of dry paint.  </a:t>
            </a:r>
          </a:p>
          <a:p>
            <a:r>
              <a:rPr lang="en-US" b="1" dirty="0" smtClean="0"/>
              <a:t>WASH</a:t>
            </a:r>
            <a:r>
              <a:rPr lang="en-US" dirty="0"/>
              <a:t> A large area is painted with an even tone of one </a:t>
            </a:r>
            <a:r>
              <a:rPr lang="en-US" dirty="0" smtClean="0"/>
              <a:t>color</a:t>
            </a:r>
          </a:p>
          <a:p>
            <a:r>
              <a:rPr lang="en-US" b="1" dirty="0" smtClean="0"/>
              <a:t>GRADIENT</a:t>
            </a:r>
            <a:r>
              <a:rPr lang="en-US" dirty="0"/>
              <a:t> </a:t>
            </a:r>
            <a:r>
              <a:rPr lang="en-US" dirty="0" smtClean="0"/>
              <a:t>Color</a:t>
            </a:r>
            <a:r>
              <a:rPr lang="en-US" dirty="0"/>
              <a:t> fades evenly from dark to </a:t>
            </a:r>
            <a:r>
              <a:rPr lang="en-US" dirty="0" smtClean="0"/>
              <a:t>light.</a:t>
            </a:r>
            <a:endParaRPr lang="en-US" dirty="0"/>
          </a:p>
          <a:p>
            <a:r>
              <a:rPr lang="en-US" b="1" dirty="0"/>
              <a:t>COLOR GRADIENT</a:t>
            </a:r>
            <a:r>
              <a:rPr lang="en-US" dirty="0"/>
              <a:t>­ Fades evenly from one color to another. </a:t>
            </a:r>
          </a:p>
          <a:p>
            <a:r>
              <a:rPr lang="en-US" b="1" dirty="0"/>
              <a:t>STRAW­</a:t>
            </a:r>
            <a:r>
              <a:rPr lang="en-US" dirty="0"/>
              <a:t> Paint is spread by blowing through a </a:t>
            </a:r>
            <a:r>
              <a:rPr lang="en-US" dirty="0" smtClean="0"/>
              <a:t>straw</a:t>
            </a:r>
            <a:r>
              <a:rPr lang="en-US" dirty="0"/>
              <a:t>.</a:t>
            </a:r>
          </a:p>
          <a:p>
            <a:r>
              <a:rPr lang="en-US" b="1" dirty="0"/>
              <a:t>WET-­IN-­WET­ </a:t>
            </a:r>
            <a:r>
              <a:rPr lang="en-US" dirty="0"/>
              <a:t>A new color is added on top of wet paint</a:t>
            </a:r>
            <a:r>
              <a:rPr lang="en-US" dirty="0" smtClean="0"/>
              <a:t>.</a:t>
            </a:r>
            <a:endParaRPr lang="en-US" dirty="0"/>
          </a:p>
          <a:p>
            <a:r>
              <a:rPr lang="en-US" b="1" dirty="0" smtClean="0"/>
              <a:t>SALT­ </a:t>
            </a:r>
            <a:r>
              <a:rPr lang="en-US" dirty="0" smtClean="0"/>
              <a:t>Salt</a:t>
            </a:r>
            <a:r>
              <a:rPr lang="en-US" dirty="0"/>
              <a:t> is sprinkled on wet paint to create a speckled </a:t>
            </a:r>
            <a:r>
              <a:rPr lang="en-US" dirty="0" smtClean="0"/>
              <a:t>effect.</a:t>
            </a:r>
            <a:endParaRPr lang="en-US" dirty="0"/>
          </a:p>
          <a:p>
            <a:r>
              <a:rPr lang="en-US" b="1" dirty="0"/>
              <a:t>ISOPROPYL</a:t>
            </a:r>
            <a:r>
              <a:rPr lang="en-US" dirty="0"/>
              <a:t>­ Drops are added to wet paint to create light </a:t>
            </a:r>
            <a:r>
              <a:rPr lang="en-US" dirty="0" smtClean="0"/>
              <a:t>spots. </a:t>
            </a:r>
          </a:p>
          <a:p>
            <a:r>
              <a:rPr lang="en-US" b="1" dirty="0" smtClean="0"/>
              <a:t>SPLATTER (CONTROLLED</a:t>
            </a:r>
            <a:r>
              <a:rPr lang="en-US" dirty="0" smtClean="0"/>
              <a:t>)­ Paint is strategically splattered. </a:t>
            </a:r>
            <a:endParaRPr lang="en-US" b="1" dirty="0" smtClean="0"/>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412969" y="1825625"/>
            <a:ext cx="2700061" cy="4351338"/>
          </a:xfrm>
        </p:spPr>
      </p:pic>
    </p:spTree>
    <p:extLst>
      <p:ext uri="{BB962C8B-B14F-4D97-AF65-F5344CB8AC3E}">
        <p14:creationId xmlns:p14="http://schemas.microsoft.com/office/powerpoint/2010/main" val="1482976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with Round Brush</a:t>
            </a:r>
            <a:endParaRPr lang="en-US" dirty="0"/>
          </a:p>
        </p:txBody>
      </p:sp>
      <p:sp>
        <p:nvSpPr>
          <p:cNvPr id="3" name="Content Placeholder 2"/>
          <p:cNvSpPr>
            <a:spLocks noGrp="1"/>
          </p:cNvSpPr>
          <p:nvPr>
            <p:ph sz="half" idx="1"/>
          </p:nvPr>
        </p:nvSpPr>
        <p:spPr/>
        <p:txBody>
          <a:bodyPr>
            <a:normAutofit fontScale="40000" lnSpcReduction="20000"/>
          </a:bodyPr>
          <a:lstStyle/>
          <a:p>
            <a:r>
              <a:rPr lang="en-US" sz="4000" dirty="0"/>
              <a:t>Practicing with the round brush will help you to achieve lines and shapes with clean, crisp edges.  By applying different amounts of pressure to the bristles, you can create thick or thin lines with the same brush.  Round brushes are especially good for making foliage (plant leaves).  After completing the following exercises, you will become more familiar with ways of manipulating the round brush to create different effects.  We will use plain 8 ½ by 11” paper for our practice.  </a:t>
            </a:r>
          </a:p>
          <a:p>
            <a:r>
              <a:rPr lang="en-US" sz="4000" dirty="0"/>
              <a:t>Please perform the following exercises in order.  Pay careful attention to the directions and make sure you complete the activity in its entirety.  </a:t>
            </a:r>
          </a:p>
          <a:p>
            <a:r>
              <a:rPr lang="en-US" sz="4000" u="sng" dirty="0"/>
              <a:t>You may choose any color except yellow for your practice exercises. </a:t>
            </a:r>
            <a:endParaRPr lang="en-US" sz="4000" dirty="0"/>
          </a:p>
          <a:p>
            <a:endParaRPr lang="en-US" dirty="0"/>
          </a:p>
        </p:txBody>
      </p:sp>
      <p:sp>
        <p:nvSpPr>
          <p:cNvPr id="4" name="Content Placeholder 3"/>
          <p:cNvSpPr>
            <a:spLocks noGrp="1"/>
          </p:cNvSpPr>
          <p:nvPr>
            <p:ph sz="half" idx="2"/>
          </p:nvPr>
        </p:nvSpPr>
        <p:spPr/>
        <p:txBody>
          <a:bodyPr>
            <a:normAutofit fontScale="40000" lnSpcReduction="20000"/>
          </a:bodyPr>
          <a:lstStyle/>
          <a:p>
            <a:pPr marL="0" indent="0">
              <a:buNone/>
            </a:pPr>
            <a:r>
              <a:rPr lang="en-US" sz="3000" b="1" dirty="0" smtClean="0"/>
              <a:t>Make </a:t>
            </a:r>
            <a:r>
              <a:rPr lang="en-US" sz="3000" b="1" dirty="0"/>
              <a:t>10 long lines that transition from thick to thin</a:t>
            </a:r>
            <a:r>
              <a:rPr lang="en-US" sz="3000" dirty="0"/>
              <a:t>.  </a:t>
            </a:r>
            <a:r>
              <a:rPr lang="en-US" sz="3000" u="sng" dirty="0"/>
              <a:t>Put 10 lines per sheet of paper.</a:t>
            </a:r>
            <a:r>
              <a:rPr lang="en-US" sz="3000" dirty="0"/>
              <a:t>  Each line should be made parallel across the paper and should be at least 8 inches long. When you first start your line, </a:t>
            </a:r>
            <a:r>
              <a:rPr lang="en-US" sz="3000" u="sng" dirty="0"/>
              <a:t>press firmly</a:t>
            </a:r>
            <a:r>
              <a:rPr lang="en-US" sz="3000" dirty="0"/>
              <a:t> as you drag the bristles across the paper to create a </a:t>
            </a:r>
            <a:r>
              <a:rPr lang="en-US" sz="3000" u="sng" dirty="0"/>
              <a:t>thick</a:t>
            </a:r>
            <a:r>
              <a:rPr lang="en-US" sz="3000" dirty="0"/>
              <a:t> line. When you’ve nearly reached the center of the paper, gradually </a:t>
            </a:r>
            <a:r>
              <a:rPr lang="en-US" sz="3000" u="sng" dirty="0"/>
              <a:t>decrease</a:t>
            </a:r>
            <a:r>
              <a:rPr lang="en-US" sz="3000" dirty="0"/>
              <a:t> the pressure to transition to a </a:t>
            </a:r>
            <a:r>
              <a:rPr lang="en-US" sz="3000" u="sng" dirty="0"/>
              <a:t>thin</a:t>
            </a:r>
            <a:r>
              <a:rPr lang="en-US" sz="3000" dirty="0"/>
              <a:t> line.  </a:t>
            </a:r>
          </a:p>
          <a:p>
            <a:pPr marL="0" indent="0">
              <a:buNone/>
            </a:pPr>
            <a:r>
              <a:rPr lang="en-US" sz="3000" b="1" dirty="0" smtClean="0"/>
              <a:t>Make </a:t>
            </a:r>
            <a:r>
              <a:rPr lang="en-US" sz="3000" b="1" dirty="0"/>
              <a:t>10 long lines that transition from thin to thick</a:t>
            </a:r>
            <a:r>
              <a:rPr lang="en-US" sz="3000" dirty="0"/>
              <a:t>.  </a:t>
            </a:r>
            <a:r>
              <a:rPr lang="en-US" sz="3000" u="sng" dirty="0"/>
              <a:t>Put 10 lines per sheet of paper.</a:t>
            </a:r>
            <a:r>
              <a:rPr lang="en-US" sz="3000" dirty="0"/>
              <a:t>  Each line should be made long ways across the paper and should be at least 8 inches long. When you first start your line, </a:t>
            </a:r>
            <a:r>
              <a:rPr lang="en-US" sz="3000" u="sng" dirty="0"/>
              <a:t>press lightly</a:t>
            </a:r>
            <a:r>
              <a:rPr lang="en-US" sz="3000" dirty="0"/>
              <a:t> as you drag the bristles across the paper to create a </a:t>
            </a:r>
            <a:r>
              <a:rPr lang="en-US" sz="3000" u="sng" dirty="0"/>
              <a:t>thin</a:t>
            </a:r>
            <a:r>
              <a:rPr lang="en-US" sz="3000" dirty="0"/>
              <a:t> line. When you’ve nearly reached the center of the paper, gradually </a:t>
            </a:r>
            <a:r>
              <a:rPr lang="en-US" sz="3000" u="sng" dirty="0"/>
              <a:t>increase</a:t>
            </a:r>
            <a:r>
              <a:rPr lang="en-US" sz="3000" dirty="0"/>
              <a:t> the pressure to transition to a </a:t>
            </a:r>
            <a:r>
              <a:rPr lang="en-US" sz="3000" u="sng" dirty="0"/>
              <a:t>thick</a:t>
            </a:r>
            <a:r>
              <a:rPr lang="en-US" sz="3000" dirty="0"/>
              <a:t> line.  </a:t>
            </a:r>
            <a:endParaRPr lang="en-US" sz="3000" dirty="0" smtClean="0"/>
          </a:p>
          <a:p>
            <a:pPr marL="0" indent="0">
              <a:buNone/>
            </a:pPr>
            <a:r>
              <a:rPr lang="en-US" sz="3000" b="1" dirty="0" smtClean="0"/>
              <a:t>Make </a:t>
            </a:r>
            <a:r>
              <a:rPr lang="en-US" sz="3000" b="1" dirty="0"/>
              <a:t>10 curvy lines.  </a:t>
            </a:r>
            <a:r>
              <a:rPr lang="en-US" sz="3000" u="sng" dirty="0"/>
              <a:t>Put 5 lines with a large degree of curve and 5 lines with a small degree of curve on the same piece of paper.</a:t>
            </a:r>
            <a:r>
              <a:rPr lang="en-US" sz="3000" dirty="0"/>
              <a:t>  </a:t>
            </a:r>
            <a:r>
              <a:rPr lang="en-US" sz="3000" u="sng" dirty="0"/>
              <a:t>Your lines may overlap.</a:t>
            </a:r>
            <a:r>
              <a:rPr lang="en-US" sz="3000" dirty="0"/>
              <a:t>  Use your wrist to make the curvy motions rather than trying to draw as you would with a pencil.</a:t>
            </a:r>
          </a:p>
          <a:p>
            <a:pPr marL="0" indent="0">
              <a:buNone/>
            </a:pPr>
            <a:r>
              <a:rPr lang="en-US" sz="3000" b="1" dirty="0" smtClean="0"/>
              <a:t>Make </a:t>
            </a:r>
            <a:r>
              <a:rPr lang="en-US" sz="3000" b="1" dirty="0"/>
              <a:t>10 overlapping circles of different sizes.</a:t>
            </a:r>
            <a:r>
              <a:rPr lang="en-US" sz="3000" dirty="0"/>
              <a:t>  Put 10 circles per sheet of paper.  A couple circles should fit the paper widthwise and should decrease in size down to about 1-inch diameter.  Again, use your wrist to make the circular motions rather than trying to draw as you would with a </a:t>
            </a:r>
            <a:r>
              <a:rPr lang="en-US" sz="3000" dirty="0" smtClean="0"/>
              <a:t>pencil.</a:t>
            </a:r>
          </a:p>
          <a:p>
            <a:pPr marL="0" indent="0">
              <a:buNone/>
            </a:pPr>
            <a:r>
              <a:rPr lang="en-US" sz="3000" b="1" dirty="0" smtClean="0"/>
              <a:t>Make </a:t>
            </a:r>
            <a:r>
              <a:rPr lang="en-US" sz="3000" b="1" dirty="0"/>
              <a:t>one page with 5 leaves as demonstrated in class.</a:t>
            </a:r>
            <a:r>
              <a:rPr lang="en-US" sz="3000" dirty="0"/>
              <a:t>  Use a flicking motion to create each leaf, pressing harder near the base of the leaf and flicking outward to the tip. After the 5 leaves have dried, use1 leaf to demonstrate texture with each of the following techniques: contour outline, hatching, cross-hatching, stippling and random mark. </a:t>
            </a:r>
          </a:p>
          <a:p>
            <a:pPr marL="0" indent="0">
              <a:buNone/>
            </a:pPr>
            <a:r>
              <a:rPr lang="en-US" sz="3000" b="1" dirty="0" smtClean="0"/>
              <a:t>You </a:t>
            </a:r>
            <a:r>
              <a:rPr lang="en-US" sz="3000" b="1" dirty="0"/>
              <a:t>should now have 5 pages.  Place them in the order above with your name written at the bottom of the top sheet. Staple the 5 pages together with a staple in the top left corner.  Each page is worth 20 points for a total of 100 points and will be graded on accuracy. This assignment is a QUIZ grade. </a:t>
            </a:r>
            <a:endParaRPr lang="en-US" sz="3000" dirty="0"/>
          </a:p>
          <a:p>
            <a:endParaRPr lang="en-US" dirty="0"/>
          </a:p>
        </p:txBody>
      </p:sp>
    </p:spTree>
    <p:extLst>
      <p:ext uri="{BB962C8B-B14F-4D97-AF65-F5344CB8AC3E}">
        <p14:creationId xmlns:p14="http://schemas.microsoft.com/office/powerpoint/2010/main" val="36616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Rule-of-Thirds</a:t>
            </a:r>
            <a:endParaRPr lang="en-US" dirty="0"/>
          </a:p>
        </p:txBody>
      </p:sp>
      <p:sp>
        <p:nvSpPr>
          <p:cNvPr id="3" name="Content Placeholder 2"/>
          <p:cNvSpPr>
            <a:spLocks noGrp="1"/>
          </p:cNvSpPr>
          <p:nvPr>
            <p:ph sz="half" idx="1"/>
          </p:nvPr>
        </p:nvSpPr>
        <p:spPr/>
        <p:txBody>
          <a:bodyPr/>
          <a:lstStyle/>
          <a:p>
            <a:r>
              <a:rPr lang="en-US" dirty="0"/>
              <a:t>The Rule of Thirds is </a:t>
            </a:r>
            <a:r>
              <a:rPr lang="en-US" dirty="0" smtClean="0"/>
              <a:t>more of </a:t>
            </a:r>
            <a:r>
              <a:rPr lang="en-US" dirty="0"/>
              <a:t>a </a:t>
            </a:r>
            <a:r>
              <a:rPr lang="en-US" dirty="0" smtClean="0"/>
              <a:t>guideline than </a:t>
            </a:r>
            <a:r>
              <a:rPr lang="en-US" dirty="0"/>
              <a:t>a rule.  </a:t>
            </a:r>
            <a:endParaRPr lang="en-US" dirty="0" smtClean="0"/>
          </a:p>
          <a:p>
            <a:r>
              <a:rPr lang="en-US" dirty="0" smtClean="0"/>
              <a:t>It </a:t>
            </a:r>
            <a:r>
              <a:rPr lang="en-US" dirty="0"/>
              <a:t>is intended to help the artist with the placement of the elements and focal point within the composition.</a:t>
            </a: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89052" y="1310316"/>
            <a:ext cx="4864748" cy="3588255"/>
          </a:xfrm>
        </p:spPr>
      </p:pic>
    </p:spTree>
    <p:extLst>
      <p:ext uri="{BB962C8B-B14F-4D97-AF65-F5344CB8AC3E}">
        <p14:creationId xmlns:p14="http://schemas.microsoft.com/office/powerpoint/2010/main" val="2215805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Rule-of-Thirds</a:t>
            </a:r>
            <a:endParaRPr lang="en-US" dirty="0"/>
          </a:p>
        </p:txBody>
      </p:sp>
      <p:sp>
        <p:nvSpPr>
          <p:cNvPr id="3" name="Content Placeholder 2"/>
          <p:cNvSpPr>
            <a:spLocks noGrp="1"/>
          </p:cNvSpPr>
          <p:nvPr>
            <p:ph sz="half" idx="1"/>
          </p:nvPr>
        </p:nvSpPr>
        <p:spPr>
          <a:xfrm>
            <a:off x="838199" y="1825625"/>
            <a:ext cx="6098177" cy="4351338"/>
          </a:xfrm>
        </p:spPr>
        <p:txBody>
          <a:bodyPr>
            <a:normAutofit fontScale="55000" lnSpcReduction="20000"/>
          </a:bodyPr>
          <a:lstStyle/>
          <a:p>
            <a:pPr marL="0" indent="0">
              <a:buNone/>
            </a:pPr>
            <a:r>
              <a:rPr lang="en-US" b="1" dirty="0"/>
              <a:t>Here is how the Rule of Thirds works</a:t>
            </a:r>
            <a:r>
              <a:rPr lang="en-US" b="1" dirty="0" smtClean="0"/>
              <a:t>:</a:t>
            </a:r>
          </a:p>
          <a:p>
            <a:pPr marL="0" indent="0">
              <a:buNone/>
            </a:pPr>
            <a:endParaRPr lang="en-US" dirty="0"/>
          </a:p>
          <a:p>
            <a:r>
              <a:rPr lang="en-US" dirty="0"/>
              <a:t>Draw two equally-space vertical lines</a:t>
            </a:r>
          </a:p>
          <a:p>
            <a:r>
              <a:rPr lang="en-US" dirty="0"/>
              <a:t>Draw two equally-spaced horizontal lines</a:t>
            </a:r>
          </a:p>
          <a:p>
            <a:r>
              <a:rPr lang="en-US" dirty="0"/>
              <a:t>It looks like a tic-tac-toe board</a:t>
            </a:r>
          </a:p>
          <a:p>
            <a:r>
              <a:rPr lang="en-US" dirty="0"/>
              <a:t>This divides your rectangle or square canvas into nine equal parts</a:t>
            </a:r>
          </a:p>
          <a:p>
            <a:r>
              <a:rPr lang="en-US" dirty="0"/>
              <a:t>This creates four points where the lines intersect or ‘hot-spots’ or ‘sweet-spots’</a:t>
            </a:r>
          </a:p>
          <a:p>
            <a:r>
              <a:rPr lang="en-US" dirty="0"/>
              <a:t>Studies show that placing objects in these intersections creates a pleasing composition</a:t>
            </a:r>
          </a:p>
          <a:p>
            <a:r>
              <a:rPr lang="en-US" dirty="0"/>
              <a:t>Balance in the design can often be achieved by placing a secondary object or counterpoint at the opposing intersection.</a:t>
            </a:r>
          </a:p>
          <a:p>
            <a:r>
              <a:rPr lang="en-US" dirty="0"/>
              <a:t>This creates more interest, tension and energy rather than just centering the subject</a:t>
            </a:r>
          </a:p>
          <a:p>
            <a:r>
              <a:rPr lang="en-US" dirty="0"/>
              <a:t>Applying the rule of thirds to a painting keeps your composition from being split in half either vertically or horizontally</a:t>
            </a:r>
          </a:p>
          <a:p>
            <a:r>
              <a:rPr lang="en-US" dirty="0"/>
              <a:t>Avoids the main focus from the center of the painting like a bull’s-eye.</a:t>
            </a:r>
          </a:p>
        </p:txBody>
      </p:sp>
      <p:pic>
        <p:nvPicPr>
          <p:cNvPr id="2050" name="Picture 2" descr="ruleofthird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132320" y="1690688"/>
            <a:ext cx="4221480" cy="345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593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Use Google images to look for sea life, that you might be interested in using for this project.</a:t>
            </a:r>
          </a:p>
          <a:p>
            <a:r>
              <a:rPr lang="en-US" dirty="0" smtClean="0"/>
              <a:t>Consider what other objects might be included in your composition.</a:t>
            </a:r>
          </a:p>
          <a:p>
            <a:endParaRPr lang="en-US" dirty="0"/>
          </a:p>
        </p:txBody>
      </p:sp>
      <p:sp>
        <p:nvSpPr>
          <p:cNvPr id="4" name="Content Placeholder 3"/>
          <p:cNvSpPr>
            <a:spLocks noGrp="1"/>
          </p:cNvSpPr>
          <p:nvPr>
            <p:ph sz="half" idx="2"/>
          </p:nvPr>
        </p:nvSpPr>
        <p:spPr>
          <a:xfrm>
            <a:off x="6172200" y="1825625"/>
            <a:ext cx="2684417" cy="4351338"/>
          </a:xfrm>
        </p:spPr>
        <p:txBody>
          <a:bodyPr>
            <a:normAutofit fontScale="92500" lnSpcReduction="10000"/>
          </a:bodyPr>
          <a:lstStyle/>
          <a:p>
            <a:r>
              <a:rPr lang="en-US" sz="2600" dirty="0" smtClean="0"/>
              <a:t>Shark</a:t>
            </a:r>
          </a:p>
          <a:p>
            <a:r>
              <a:rPr lang="en-US" sz="2600" dirty="0" smtClean="0"/>
              <a:t>Humpback whale</a:t>
            </a:r>
          </a:p>
          <a:p>
            <a:r>
              <a:rPr lang="en-US" sz="2600" dirty="0" smtClean="0"/>
              <a:t>Killer whale</a:t>
            </a:r>
          </a:p>
          <a:p>
            <a:r>
              <a:rPr lang="en-US" sz="2600" dirty="0" smtClean="0"/>
              <a:t>Dolphin</a:t>
            </a:r>
          </a:p>
          <a:p>
            <a:r>
              <a:rPr lang="en-US" sz="2600" dirty="0" smtClean="0"/>
              <a:t>Seahorse</a:t>
            </a:r>
          </a:p>
          <a:p>
            <a:r>
              <a:rPr lang="en-US" sz="2600" dirty="0" smtClean="0"/>
              <a:t>Octopus</a:t>
            </a:r>
          </a:p>
          <a:p>
            <a:r>
              <a:rPr lang="en-US" sz="2600" dirty="0" smtClean="0"/>
              <a:t>Squid</a:t>
            </a:r>
          </a:p>
          <a:p>
            <a:r>
              <a:rPr lang="en-US" sz="2600" dirty="0" smtClean="0"/>
              <a:t>Sea turtle</a:t>
            </a:r>
          </a:p>
          <a:p>
            <a:r>
              <a:rPr lang="en-US" sz="2600" dirty="0" smtClean="0"/>
              <a:t>Starfish</a:t>
            </a:r>
          </a:p>
          <a:p>
            <a:r>
              <a:rPr lang="en-US" sz="2600" dirty="0" smtClean="0"/>
              <a:t>Eel</a:t>
            </a:r>
          </a:p>
          <a:p>
            <a:endParaRPr lang="en-US" dirty="0" smtClean="0"/>
          </a:p>
          <a:p>
            <a:endParaRPr lang="en-US" dirty="0" smtClean="0"/>
          </a:p>
          <a:p>
            <a:pPr marL="0" indent="0">
              <a:buNone/>
            </a:pPr>
            <a:endParaRPr lang="en-US" dirty="0" smtClean="0"/>
          </a:p>
          <a:p>
            <a:endParaRPr lang="en-US" dirty="0"/>
          </a:p>
        </p:txBody>
      </p:sp>
      <p:sp>
        <p:nvSpPr>
          <p:cNvPr id="6" name="TextBox 5"/>
          <p:cNvSpPr txBox="1"/>
          <p:nvPr/>
        </p:nvSpPr>
        <p:spPr>
          <a:xfrm>
            <a:off x="9000309" y="1825625"/>
            <a:ext cx="2547257" cy="4801314"/>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Jellyfish</a:t>
            </a:r>
          </a:p>
          <a:p>
            <a:pPr marL="285750" indent="-285750">
              <a:buFont typeface="Arial" panose="020B0604020202020204" pitchFamily="34" charset="0"/>
              <a:buChar char="•"/>
            </a:pPr>
            <a:r>
              <a:rPr lang="en-US" sz="2400" dirty="0" smtClean="0"/>
              <a:t>Lion fish</a:t>
            </a:r>
          </a:p>
          <a:p>
            <a:pPr marL="285750" indent="-285750">
              <a:buFont typeface="Arial" panose="020B0604020202020204" pitchFamily="34" charset="0"/>
              <a:buChar char="•"/>
            </a:pPr>
            <a:r>
              <a:rPr lang="en-US" sz="2400" dirty="0" smtClean="0"/>
              <a:t>Clown fish</a:t>
            </a:r>
          </a:p>
          <a:p>
            <a:pPr marL="285750" indent="-285750">
              <a:buFont typeface="Arial" panose="020B0604020202020204" pitchFamily="34" charset="0"/>
              <a:buChar char="•"/>
            </a:pPr>
            <a:r>
              <a:rPr lang="en-US" sz="2400" dirty="0" smtClean="0"/>
              <a:t>Barracuda</a:t>
            </a:r>
          </a:p>
          <a:p>
            <a:pPr marL="285750" indent="-285750">
              <a:buFont typeface="Arial" panose="020B0604020202020204" pitchFamily="34" charset="0"/>
              <a:buChar char="•"/>
            </a:pPr>
            <a:r>
              <a:rPr lang="en-US" sz="2400" dirty="0" smtClean="0"/>
              <a:t>Puffer fish</a:t>
            </a:r>
          </a:p>
          <a:p>
            <a:pPr marL="285750" indent="-285750">
              <a:buFont typeface="Arial" panose="020B0604020202020204" pitchFamily="34" charset="0"/>
              <a:buChar char="•"/>
            </a:pPr>
            <a:r>
              <a:rPr lang="en-US" sz="2400" dirty="0" smtClean="0"/>
              <a:t>Polar bear</a:t>
            </a:r>
          </a:p>
          <a:p>
            <a:pPr marL="285750" indent="-285750">
              <a:buFont typeface="Arial" panose="020B0604020202020204" pitchFamily="34" charset="0"/>
              <a:buChar char="•"/>
            </a:pPr>
            <a:r>
              <a:rPr lang="en-US" sz="2400" dirty="0" smtClean="0"/>
              <a:t>Penguin</a:t>
            </a:r>
          </a:p>
          <a:p>
            <a:pPr marL="285750" indent="-285750">
              <a:buFont typeface="Arial" panose="020B0604020202020204" pitchFamily="34" charset="0"/>
              <a:buChar char="•"/>
            </a:pPr>
            <a:r>
              <a:rPr lang="en-US" sz="2400" dirty="0" smtClean="0"/>
              <a:t>Albatross</a:t>
            </a:r>
          </a:p>
          <a:p>
            <a:pPr marL="285750" indent="-285750">
              <a:buFont typeface="Arial" panose="020B0604020202020204" pitchFamily="34" charset="0"/>
              <a:buChar char="•"/>
            </a:pPr>
            <a:r>
              <a:rPr lang="en-US" sz="2400" dirty="0" smtClean="0"/>
              <a:t>Seashell</a:t>
            </a:r>
          </a:p>
          <a:p>
            <a:pPr marL="285750" indent="-285750">
              <a:buFont typeface="Arial" panose="020B0604020202020204" pitchFamily="34" charset="0"/>
              <a:buChar char="•"/>
            </a:pPr>
            <a:r>
              <a:rPr lang="en-US" sz="2400" dirty="0" smtClean="0"/>
              <a:t>Seaweed</a:t>
            </a:r>
          </a:p>
          <a:p>
            <a:pPr marL="285750" indent="-285750">
              <a:buFont typeface="Arial" panose="020B0604020202020204" pitchFamily="34" charset="0"/>
              <a:buChar char="•"/>
            </a:pPr>
            <a:r>
              <a:rPr lang="en-US" sz="2400" dirty="0" smtClean="0"/>
              <a:t>Coral</a:t>
            </a: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215875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Composition Criteria</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Include a centered 9x12 rectangle frame.</a:t>
            </a:r>
          </a:p>
          <a:p>
            <a:r>
              <a:rPr lang="en-US" dirty="0" smtClean="0"/>
              <a:t>Include a focal point that depicts sea life</a:t>
            </a:r>
            <a:r>
              <a:rPr lang="en-US" dirty="0" smtClean="0"/>
              <a:t>. </a:t>
            </a:r>
          </a:p>
          <a:p>
            <a:r>
              <a:rPr lang="en-US" dirty="0" smtClean="0"/>
              <a:t>Include </a:t>
            </a:r>
            <a:r>
              <a:rPr lang="en-US" dirty="0" smtClean="0"/>
              <a:t>a scene around your focal point.</a:t>
            </a:r>
            <a:endParaRPr lang="en-US" dirty="0" smtClean="0"/>
          </a:p>
          <a:p>
            <a:r>
              <a:rPr lang="en-US" dirty="0" smtClean="0"/>
              <a:t>Incorporate focal point using rule-of-thirds.</a:t>
            </a:r>
          </a:p>
          <a:p>
            <a:r>
              <a:rPr lang="en-US" dirty="0" smtClean="0"/>
              <a:t>Extend the main subject “</a:t>
            </a:r>
            <a:r>
              <a:rPr lang="en-US" dirty="0"/>
              <a:t>Beyond the Border” </a:t>
            </a:r>
            <a:r>
              <a:rPr lang="en-US" dirty="0" smtClean="0"/>
              <a:t>on</a:t>
            </a:r>
            <a:r>
              <a:rPr lang="en-US" dirty="0"/>
              <a:t> </a:t>
            </a:r>
            <a:r>
              <a:rPr lang="en-US" dirty="0" smtClean="0"/>
              <a:t>all </a:t>
            </a:r>
            <a:r>
              <a:rPr lang="en-US" b="1" dirty="0" smtClean="0"/>
              <a:t>4 </a:t>
            </a:r>
            <a:r>
              <a:rPr lang="en-US" dirty="0" smtClean="0"/>
              <a:t>sides</a:t>
            </a:r>
            <a:r>
              <a:rPr lang="en-US" dirty="0"/>
              <a:t> of the </a:t>
            </a:r>
            <a:r>
              <a:rPr lang="en-US" dirty="0" smtClean="0"/>
              <a:t>frame.</a:t>
            </a:r>
          </a:p>
          <a:p>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864796"/>
            <a:ext cx="5181600" cy="2272995"/>
          </a:xfrm>
        </p:spPr>
      </p:pic>
    </p:spTree>
    <p:extLst>
      <p:ext uri="{BB962C8B-B14F-4D97-AF65-F5344CB8AC3E}">
        <p14:creationId xmlns:p14="http://schemas.microsoft.com/office/powerpoint/2010/main" val="3142635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Composition Sketch </a:t>
            </a:r>
            <a:endParaRPr lang="en-US" dirty="0"/>
          </a:p>
        </p:txBody>
      </p:sp>
      <p:sp>
        <p:nvSpPr>
          <p:cNvPr id="3" name="Content Placeholder 2"/>
          <p:cNvSpPr>
            <a:spLocks noGrp="1"/>
          </p:cNvSpPr>
          <p:nvPr>
            <p:ph sz="half" idx="1"/>
          </p:nvPr>
        </p:nvSpPr>
        <p:spPr/>
        <p:txBody>
          <a:bodyPr/>
          <a:lstStyle/>
          <a:p>
            <a:r>
              <a:rPr lang="en-US" dirty="0" smtClean="0"/>
              <a:t>Once you have established the content of your artwork, create a drawing in your sketchbook.</a:t>
            </a:r>
          </a:p>
          <a:p>
            <a:r>
              <a:rPr lang="en-US" dirty="0" smtClean="0"/>
              <a:t>Include a </a:t>
            </a:r>
            <a:r>
              <a:rPr lang="en-US" dirty="0" smtClean="0"/>
              <a:t>4x6 </a:t>
            </a:r>
            <a:r>
              <a:rPr lang="en-US" dirty="0" smtClean="0"/>
              <a:t>inch rectangle in the center of your drawing so that your sea life can extend </a:t>
            </a:r>
            <a:r>
              <a:rPr lang="en-US" b="1" dirty="0" smtClean="0"/>
              <a:t>beyond the border</a:t>
            </a:r>
            <a:r>
              <a:rPr lang="en-US" dirty="0" smtClean="0"/>
              <a:t>.</a:t>
            </a:r>
          </a:p>
          <a:p>
            <a:r>
              <a:rPr lang="en-US" dirty="0" smtClean="0"/>
              <a:t>Allow your drawings to overlap and extend off of the page.</a:t>
            </a:r>
            <a:endParaRPr lang="en-US" dirty="0"/>
          </a:p>
        </p:txBody>
      </p:sp>
      <p:pic>
        <p:nvPicPr>
          <p:cNvPr id="1028" name="Picture 4" descr="Click to see printable version of Blue Marlin Jumping Out Water Coloring p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2869" y="627017"/>
            <a:ext cx="4389119" cy="5549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7323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2023</TotalTime>
  <Words>900</Words>
  <Application>Microsoft Office PowerPoint</Application>
  <PresentationFormat>Widescreen</PresentationFormat>
  <Paragraphs>139</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Beyond the Border</vt:lpstr>
      <vt:lpstr>Watercolor Technique</vt:lpstr>
      <vt:lpstr>Watercolor Technique</vt:lpstr>
      <vt:lpstr>Practice with Round Brush</vt:lpstr>
      <vt:lpstr>Rule-of-Thirds</vt:lpstr>
      <vt:lpstr>Rule-of-Thirds</vt:lpstr>
      <vt:lpstr>Research </vt:lpstr>
      <vt:lpstr>Composition Criteria</vt:lpstr>
      <vt:lpstr>Composition Sketch </vt:lpstr>
      <vt:lpstr>Composition Final</vt:lpstr>
      <vt:lpstr>Composition Questions </vt:lpstr>
      <vt:lpstr>Composition Rubric</vt:lpstr>
      <vt:lpstr>Watercolor</vt:lpstr>
      <vt:lpstr>Watercolor</vt:lpstr>
      <vt:lpstr>Watercolor Questions </vt:lpstr>
      <vt:lpstr>Watercolor Rubric</vt:lpstr>
      <vt:lpstr>Texture</vt:lpstr>
      <vt:lpstr>Texture Questions </vt:lpstr>
      <vt:lpstr>Texture Rubric</vt:lpstr>
    </vt:vector>
  </TitlesOfParts>
  <Company>Henrico County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Watercolor</dc:title>
  <dc:creator>Elizabeth S. Mehalko (esmehalko)</dc:creator>
  <cp:lastModifiedBy>Elizabeth S. Mehalko (esmehalko)</cp:lastModifiedBy>
  <cp:revision>33</cp:revision>
  <dcterms:created xsi:type="dcterms:W3CDTF">2019-02-02T17:13:53Z</dcterms:created>
  <dcterms:modified xsi:type="dcterms:W3CDTF">2019-02-14T22:44:26Z</dcterms:modified>
</cp:coreProperties>
</file>